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95D80B4-064F-4BB1-B993-F6F4448EB562}" type="datetimeFigureOut">
              <a:rPr lang="tr-TR" smtClean="0"/>
              <a:pPr/>
              <a:t>30.05.2014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FD3BD0-9C35-40D2-AD27-8FC3768A4C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80B4-064F-4BB1-B993-F6F4448EB562}" type="datetimeFigureOut">
              <a:rPr lang="tr-TR" smtClean="0"/>
              <a:pPr/>
              <a:t>30.05.2014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3BD0-9C35-40D2-AD27-8FC3768A4C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95D80B4-064F-4BB1-B993-F6F4448EB562}" type="datetimeFigureOut">
              <a:rPr lang="tr-TR" smtClean="0"/>
              <a:pPr/>
              <a:t>30.05.2014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5FD3BD0-9C35-40D2-AD27-8FC3768A4C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80B4-064F-4BB1-B993-F6F4448EB562}" type="datetimeFigureOut">
              <a:rPr lang="tr-TR" smtClean="0"/>
              <a:pPr/>
              <a:t>30.05.2014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FD3BD0-9C35-40D2-AD27-8FC3768A4C9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80B4-064F-4BB1-B993-F6F4448EB562}" type="datetimeFigureOut">
              <a:rPr lang="tr-TR" smtClean="0"/>
              <a:pPr/>
              <a:t>30.05.2014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FD3BD0-9C35-40D2-AD27-8FC3768A4C9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95D80B4-064F-4BB1-B993-F6F4448EB562}" type="datetimeFigureOut">
              <a:rPr lang="tr-TR" smtClean="0"/>
              <a:pPr/>
              <a:t>30.05.2014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FD3BD0-9C35-40D2-AD27-8FC3768A4C9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95D80B4-064F-4BB1-B993-F6F4448EB562}" type="datetimeFigureOut">
              <a:rPr lang="tr-TR" smtClean="0"/>
              <a:pPr/>
              <a:t>30.05.2014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FD3BD0-9C35-40D2-AD27-8FC3768A4C9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80B4-064F-4BB1-B993-F6F4448EB562}" type="datetimeFigureOut">
              <a:rPr lang="tr-TR" smtClean="0"/>
              <a:pPr/>
              <a:t>30.05.2014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FD3BD0-9C35-40D2-AD27-8FC3768A4C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80B4-064F-4BB1-B993-F6F4448EB562}" type="datetimeFigureOut">
              <a:rPr lang="tr-TR" smtClean="0"/>
              <a:pPr/>
              <a:t>30.05.2014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FD3BD0-9C35-40D2-AD27-8FC3768A4C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80B4-064F-4BB1-B993-F6F4448EB562}" type="datetimeFigureOut">
              <a:rPr lang="tr-TR" smtClean="0"/>
              <a:pPr/>
              <a:t>30.05.2014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FD3BD0-9C35-40D2-AD27-8FC3768A4C9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95D80B4-064F-4BB1-B993-F6F4448EB562}" type="datetimeFigureOut">
              <a:rPr lang="tr-TR" smtClean="0"/>
              <a:pPr/>
              <a:t>30.05.2014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5FD3BD0-9C35-40D2-AD27-8FC3768A4C9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5D80B4-064F-4BB1-B993-F6F4448EB562}" type="datetimeFigureOut">
              <a:rPr lang="tr-TR" smtClean="0"/>
              <a:pPr/>
              <a:t>30.05.2014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FD3BD0-9C35-40D2-AD27-8FC3768A4C9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3140968"/>
            <a:ext cx="8280920" cy="144016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/>
              <a:t>Testİs</a:t>
            </a:r>
            <a:r>
              <a:rPr lang="tr-TR" b="1" dirty="0" smtClean="0"/>
              <a:t> </a:t>
            </a:r>
            <a:r>
              <a:rPr lang="tr-TR" b="1" dirty="0" err="1" smtClean="0"/>
              <a:t>Tümörlerİ</a:t>
            </a:r>
            <a:r>
              <a:rPr lang="tr-TR" b="1" dirty="0" smtClean="0"/>
              <a:t>: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 </a:t>
            </a:r>
            <a:r>
              <a:rPr lang="tr-TR" dirty="0" err="1" smtClean="0"/>
              <a:t>TanI</a:t>
            </a:r>
            <a:r>
              <a:rPr lang="tr-TR" dirty="0" smtClean="0"/>
              <a:t>, </a:t>
            </a:r>
            <a:r>
              <a:rPr lang="tr-TR" dirty="0" err="1" smtClean="0"/>
              <a:t>SInIflandIrma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 smtClean="0"/>
              <a:t>Evreleme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27584" y="4509120"/>
            <a:ext cx="6705600" cy="1224136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err="1" smtClean="0"/>
              <a:t>Dr.Sakıp</a:t>
            </a:r>
            <a:r>
              <a:rPr lang="tr-TR" b="1" dirty="0" smtClean="0"/>
              <a:t> </a:t>
            </a:r>
            <a:r>
              <a:rPr lang="tr-TR" b="1" dirty="0" smtClean="0"/>
              <a:t>Erturhan</a:t>
            </a:r>
          </a:p>
          <a:p>
            <a:r>
              <a:rPr lang="tr-TR" b="1" dirty="0" smtClean="0"/>
              <a:t>Gaziantep Üniversitesi Tıp Fakültesi</a:t>
            </a:r>
          </a:p>
          <a:p>
            <a:r>
              <a:rPr lang="tr-TR" b="1" dirty="0" smtClean="0"/>
              <a:t>Üroloji A.D.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620688"/>
            <a:ext cx="172819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633670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Serum Tümör Belirleyicileri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Tüm testis tümörlerinin % </a:t>
            </a:r>
            <a:r>
              <a:rPr lang="en-US" dirty="0" smtClean="0"/>
              <a:t>51</a:t>
            </a:r>
            <a:r>
              <a:rPr lang="tr-TR" dirty="0" smtClean="0"/>
              <a:t>’inde (+) </a:t>
            </a:r>
          </a:p>
          <a:p>
            <a:r>
              <a:rPr lang="tr-TR" dirty="0" smtClean="0"/>
              <a:t>AFP</a:t>
            </a:r>
          </a:p>
          <a:p>
            <a:pPr lvl="1"/>
            <a:r>
              <a:rPr lang="tr-TR" dirty="0" err="1" smtClean="0"/>
              <a:t>NSGHT’lerin</a:t>
            </a:r>
            <a:r>
              <a:rPr lang="tr-TR" dirty="0" smtClean="0"/>
              <a:t> %50-70’inde (+)</a:t>
            </a:r>
          </a:p>
          <a:p>
            <a:r>
              <a:rPr lang="tr-TR" dirty="0" err="1" smtClean="0"/>
              <a:t>hCG</a:t>
            </a:r>
            <a:endParaRPr lang="tr-TR" dirty="0" smtClean="0"/>
          </a:p>
          <a:p>
            <a:pPr lvl="1"/>
            <a:r>
              <a:rPr lang="tr-TR" dirty="0" err="1" smtClean="0"/>
              <a:t>NSGHT’lerin</a:t>
            </a:r>
            <a:r>
              <a:rPr lang="tr-TR" dirty="0" smtClean="0"/>
              <a:t> %40-60’ında (+)</a:t>
            </a:r>
          </a:p>
          <a:p>
            <a:pPr lvl="1"/>
            <a:r>
              <a:rPr lang="tr-TR" dirty="0" err="1" smtClean="0"/>
              <a:t>Seminomların</a:t>
            </a:r>
            <a:r>
              <a:rPr lang="tr-TR" dirty="0" smtClean="0"/>
              <a:t> %30’unda (+)</a:t>
            </a:r>
          </a:p>
          <a:p>
            <a:r>
              <a:rPr lang="tr-TR" dirty="0" smtClean="0"/>
              <a:t>LDH</a:t>
            </a:r>
          </a:p>
          <a:p>
            <a:pPr lvl="1"/>
            <a:r>
              <a:rPr lang="tr-TR" dirty="0" smtClean="0"/>
              <a:t>İleri evre tümörlerin %81’inde (+)</a:t>
            </a:r>
          </a:p>
          <a:p>
            <a:pPr algn="r">
              <a:buNone/>
            </a:pPr>
            <a:r>
              <a:rPr lang="en-US" sz="2600" b="1" i="1" dirty="0" err="1" smtClean="0"/>
              <a:t>Wanderas</a:t>
            </a:r>
            <a:r>
              <a:rPr lang="en-US" sz="2600" b="1" i="1" dirty="0" smtClean="0"/>
              <a:t> EH</a:t>
            </a:r>
            <a:r>
              <a:rPr lang="tr-TR" sz="2600" b="1" i="1" dirty="0" smtClean="0"/>
              <a:t> et al 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Eur</a:t>
            </a:r>
            <a:r>
              <a:rPr lang="en-US" sz="2600" b="1" i="1" dirty="0" smtClean="0"/>
              <a:t> J</a:t>
            </a:r>
            <a:r>
              <a:rPr lang="tr-TR" sz="2600" b="1" i="1" dirty="0" smtClean="0"/>
              <a:t> </a:t>
            </a:r>
            <a:r>
              <a:rPr lang="tr-TR" sz="2600" b="1" i="1" dirty="0" err="1" smtClean="0"/>
              <a:t>Cancer</a:t>
            </a:r>
            <a:r>
              <a:rPr lang="tr-TR" sz="2600" b="1" i="1" dirty="0" smtClean="0"/>
              <a:t> 1995</a:t>
            </a:r>
          </a:p>
          <a:p>
            <a:pPr algn="r">
              <a:buNone/>
            </a:pPr>
            <a:r>
              <a:rPr lang="tr-TR" sz="2600" b="1" i="1" dirty="0" smtClean="0"/>
              <a:t>Germa-</a:t>
            </a:r>
            <a:r>
              <a:rPr lang="tr-TR" sz="2600" b="1" i="1" dirty="0" err="1" smtClean="0"/>
              <a:t>Lluch</a:t>
            </a:r>
            <a:r>
              <a:rPr lang="tr-TR" sz="2600" b="1" i="1" dirty="0" smtClean="0"/>
              <a:t> JR et al  </a:t>
            </a:r>
            <a:r>
              <a:rPr lang="en-US" sz="2600" b="1" i="1" dirty="0" err="1" smtClean="0"/>
              <a:t>Eur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Urol</a:t>
            </a:r>
            <a:r>
              <a:rPr lang="en-US" sz="2600" b="1" i="1" dirty="0" smtClean="0"/>
              <a:t> 2002.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Evreleme</a:t>
            </a:r>
            <a:r>
              <a:rPr lang="tr-TR" dirty="0" smtClean="0"/>
              <a:t> amaçlı görüntüleme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Retroperitoneal</a:t>
            </a:r>
            <a:r>
              <a:rPr lang="tr-TR" dirty="0" smtClean="0"/>
              <a:t> ve </a:t>
            </a:r>
            <a:r>
              <a:rPr lang="tr-TR" dirty="0" err="1" smtClean="0"/>
              <a:t>mediastinal</a:t>
            </a:r>
            <a:r>
              <a:rPr lang="tr-TR" dirty="0" smtClean="0"/>
              <a:t> </a:t>
            </a:r>
            <a:r>
              <a:rPr lang="tr-TR" dirty="0" err="1" smtClean="0"/>
              <a:t>LN’larını</a:t>
            </a:r>
            <a:r>
              <a:rPr lang="tr-TR" dirty="0" smtClean="0"/>
              <a:t> değerlendirmede standart: CT</a:t>
            </a:r>
          </a:p>
          <a:p>
            <a:r>
              <a:rPr lang="tr-TR" dirty="0" err="1" smtClean="0"/>
              <a:t>Supraklavikuler</a:t>
            </a:r>
            <a:r>
              <a:rPr lang="tr-TR" dirty="0" smtClean="0"/>
              <a:t> LN: Fizik muayene</a:t>
            </a:r>
          </a:p>
          <a:p>
            <a:r>
              <a:rPr lang="tr-TR" dirty="0" smtClean="0"/>
              <a:t>MRI : CT </a:t>
            </a:r>
            <a:r>
              <a:rPr lang="tr-TR" dirty="0" err="1" smtClean="0"/>
              <a:t>kontrendike</a:t>
            </a:r>
            <a:r>
              <a:rPr lang="tr-TR" dirty="0" smtClean="0"/>
              <a:t> ise..</a:t>
            </a:r>
          </a:p>
          <a:p>
            <a:r>
              <a:rPr lang="tr-TR" dirty="0" smtClean="0"/>
              <a:t>PET/ CT : </a:t>
            </a:r>
            <a:r>
              <a:rPr lang="tr-TR" dirty="0" err="1" smtClean="0"/>
              <a:t>Seminomlarda</a:t>
            </a:r>
            <a:r>
              <a:rPr lang="tr-TR" dirty="0" smtClean="0"/>
              <a:t> </a:t>
            </a:r>
            <a:r>
              <a:rPr lang="tr-TR" dirty="0" err="1" smtClean="0"/>
              <a:t>Kmt’den</a:t>
            </a:r>
            <a:r>
              <a:rPr lang="tr-TR" dirty="0" smtClean="0"/>
              <a:t> azami 6 </a:t>
            </a:r>
            <a:r>
              <a:rPr lang="tr-TR" dirty="0" err="1" smtClean="0"/>
              <a:t>Hf</a:t>
            </a:r>
            <a:r>
              <a:rPr lang="tr-TR" dirty="0" smtClean="0"/>
              <a:t> sonra </a:t>
            </a:r>
            <a:r>
              <a:rPr lang="tr-TR" dirty="0" err="1" smtClean="0"/>
              <a:t>evrelemede</a:t>
            </a:r>
            <a:r>
              <a:rPr lang="tr-TR" dirty="0" smtClean="0"/>
              <a:t>…</a:t>
            </a:r>
          </a:p>
          <a:p>
            <a:r>
              <a:rPr lang="tr-TR" dirty="0" err="1" smtClean="0"/>
              <a:t>Kranial</a:t>
            </a:r>
            <a:r>
              <a:rPr lang="tr-TR" dirty="0" smtClean="0"/>
              <a:t> CT</a:t>
            </a:r>
          </a:p>
          <a:p>
            <a:pPr lvl="1"/>
            <a:r>
              <a:rPr lang="tr-TR" dirty="0" smtClean="0"/>
              <a:t>NSGHT + </a:t>
            </a:r>
            <a:r>
              <a:rPr lang="tr-TR" dirty="0" err="1" smtClean="0"/>
              <a:t>multipl</a:t>
            </a:r>
            <a:r>
              <a:rPr lang="tr-TR" dirty="0" smtClean="0"/>
              <a:t> A.c met (+)</a:t>
            </a:r>
          </a:p>
          <a:p>
            <a:pPr lvl="1"/>
            <a:r>
              <a:rPr lang="tr-TR" dirty="0" smtClean="0"/>
              <a:t>IGCCCG risk skalasına göre kötü </a:t>
            </a:r>
            <a:r>
              <a:rPr lang="tr-TR" dirty="0" err="1" smtClean="0"/>
              <a:t>prognozlu</a:t>
            </a:r>
            <a:r>
              <a:rPr lang="tr-TR" dirty="0" smtClean="0"/>
              <a:t> grup</a:t>
            </a:r>
          </a:p>
          <a:p>
            <a:pPr lvl="1"/>
            <a:r>
              <a:rPr lang="tr-TR" dirty="0" smtClean="0"/>
              <a:t>Yeni ortaya çıkan nörolojik semptom (+)</a:t>
            </a:r>
          </a:p>
          <a:p>
            <a:pPr lvl="1"/>
            <a:r>
              <a:rPr lang="tr-TR" dirty="0" smtClean="0"/>
              <a:t>Pür </a:t>
            </a:r>
            <a:r>
              <a:rPr lang="tr-TR" dirty="0" err="1" smtClean="0"/>
              <a:t>Coryo</a:t>
            </a:r>
            <a:r>
              <a:rPr lang="tr-TR" dirty="0" smtClean="0"/>
              <a:t> </a:t>
            </a:r>
            <a:r>
              <a:rPr lang="tr-TR" dirty="0" err="1" smtClean="0"/>
              <a:t>ca</a:t>
            </a:r>
            <a:endParaRPr lang="tr-T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Royal – Marsden </a:t>
            </a:r>
            <a:r>
              <a:rPr lang="en-US" dirty="0" err="1" smtClean="0"/>
              <a:t>Sınıflaması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EVRE </a:t>
            </a:r>
            <a:r>
              <a:rPr lang="tr-TR" dirty="0"/>
              <a:t>I : </a:t>
            </a:r>
            <a:r>
              <a:rPr lang="tr-TR" dirty="0" err="1"/>
              <a:t>Tümör</a:t>
            </a:r>
            <a:r>
              <a:rPr lang="tr-TR" dirty="0"/>
              <a:t> </a:t>
            </a:r>
            <a:r>
              <a:rPr lang="tr-TR" dirty="0" smtClean="0"/>
              <a:t>testise sınırlı, metastaz yok. </a:t>
            </a:r>
          </a:p>
          <a:p>
            <a:r>
              <a:rPr lang="tr-TR" dirty="0" smtClean="0"/>
              <a:t>EVRE </a:t>
            </a:r>
            <a:r>
              <a:rPr lang="tr-TR" dirty="0"/>
              <a:t>I M : </a:t>
            </a:r>
            <a:r>
              <a:rPr lang="tr-TR" dirty="0" err="1" smtClean="0"/>
              <a:t>Orşiektomi</a:t>
            </a:r>
            <a:r>
              <a:rPr lang="tr-TR" dirty="0" smtClean="0"/>
              <a:t> sonrası görüntüleme normal ancak tümör belirleyicileri yüksek.</a:t>
            </a:r>
          </a:p>
          <a:p>
            <a:r>
              <a:rPr lang="tr-TR" dirty="0" smtClean="0"/>
              <a:t>EVRE </a:t>
            </a:r>
            <a:r>
              <a:rPr lang="tr-TR" dirty="0"/>
              <a:t>II : </a:t>
            </a:r>
            <a:r>
              <a:rPr lang="tr-TR" dirty="0" err="1" smtClean="0"/>
              <a:t>Retroperitoneal</a:t>
            </a:r>
            <a:r>
              <a:rPr lang="tr-TR" dirty="0" smtClean="0"/>
              <a:t> LN (+).</a:t>
            </a:r>
            <a:endParaRPr lang="tr-TR" dirty="0"/>
          </a:p>
          <a:p>
            <a:pPr lvl="1"/>
            <a:r>
              <a:rPr lang="tr-TR" dirty="0"/>
              <a:t>IIA </a:t>
            </a:r>
            <a:r>
              <a:rPr lang="tr-TR" dirty="0" smtClean="0"/>
              <a:t>: </a:t>
            </a:r>
            <a:r>
              <a:rPr lang="tr-TR" dirty="0" err="1" smtClean="0"/>
              <a:t>Lenfadenopati</a:t>
            </a:r>
            <a:r>
              <a:rPr lang="tr-TR" dirty="0" smtClean="0"/>
              <a:t> </a:t>
            </a:r>
            <a:r>
              <a:rPr lang="tr-TR" dirty="0"/>
              <a:t> 2 cm </a:t>
            </a:r>
            <a:r>
              <a:rPr lang="tr-TR" dirty="0" err="1"/>
              <a:t>çapında</a:t>
            </a:r>
            <a:r>
              <a:rPr lang="tr-TR" dirty="0"/>
              <a:t> </a:t>
            </a:r>
            <a:endParaRPr lang="tr-TR" dirty="0" smtClean="0"/>
          </a:p>
          <a:p>
            <a:pPr lvl="1"/>
            <a:r>
              <a:rPr lang="tr-TR" dirty="0" smtClean="0"/>
              <a:t>IIB: </a:t>
            </a:r>
            <a:r>
              <a:rPr lang="tr-TR" dirty="0" err="1" smtClean="0"/>
              <a:t>Lenfadenopati</a:t>
            </a:r>
            <a:r>
              <a:rPr lang="tr-TR" dirty="0" smtClean="0"/>
              <a:t> </a:t>
            </a:r>
            <a:r>
              <a:rPr lang="tr-TR" dirty="0"/>
              <a:t>2 - 5 cm </a:t>
            </a:r>
            <a:r>
              <a:rPr lang="tr-TR" dirty="0" err="1"/>
              <a:t>çapındadır</a:t>
            </a:r>
            <a:r>
              <a:rPr lang="tr-TR" dirty="0"/>
              <a:t>. </a:t>
            </a:r>
            <a:endParaRPr lang="tr-TR" dirty="0" smtClean="0"/>
          </a:p>
          <a:p>
            <a:pPr lvl="1"/>
            <a:r>
              <a:rPr lang="tr-TR" dirty="0" smtClean="0"/>
              <a:t>IIC: </a:t>
            </a:r>
            <a:r>
              <a:rPr lang="tr-TR" dirty="0" err="1" smtClean="0"/>
              <a:t>Lenfadenopati</a:t>
            </a:r>
            <a:r>
              <a:rPr lang="tr-TR" dirty="0" smtClean="0"/>
              <a:t> </a:t>
            </a:r>
            <a:r>
              <a:rPr lang="tr-TR" dirty="0"/>
              <a:t> 5 cm </a:t>
            </a:r>
            <a:r>
              <a:rPr lang="tr-TR" dirty="0" err="1"/>
              <a:t>çapındadır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EVRE </a:t>
            </a:r>
            <a:r>
              <a:rPr lang="tr-TR" dirty="0"/>
              <a:t>III </a:t>
            </a:r>
            <a:r>
              <a:rPr lang="tr-TR" dirty="0" smtClean="0"/>
              <a:t>:</a:t>
            </a:r>
            <a:r>
              <a:rPr lang="tr-TR" dirty="0" err="1" smtClean="0"/>
              <a:t>Supradiafragmatik</a:t>
            </a:r>
            <a:r>
              <a:rPr lang="tr-TR" dirty="0" smtClean="0"/>
              <a:t> LN (+).</a:t>
            </a:r>
          </a:p>
          <a:p>
            <a:r>
              <a:rPr lang="tr-TR" dirty="0" smtClean="0"/>
              <a:t>EVRE </a:t>
            </a:r>
            <a:r>
              <a:rPr lang="tr-TR" dirty="0"/>
              <a:t>IV : </a:t>
            </a:r>
            <a:r>
              <a:rPr lang="tr-TR" dirty="0" smtClean="0"/>
              <a:t>Uzak metastaz (+) 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42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TNM </a:t>
            </a:r>
            <a:r>
              <a:rPr lang="tr-TR" dirty="0" err="1" smtClean="0"/>
              <a:t>Klasifikasyonu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pTX</a:t>
            </a:r>
            <a:r>
              <a:rPr lang="tr-TR" dirty="0" smtClean="0"/>
              <a:t>:  </a:t>
            </a:r>
            <a:r>
              <a:rPr lang="tr-TR" dirty="0" err="1" smtClean="0"/>
              <a:t>Pirimer</a:t>
            </a:r>
            <a:r>
              <a:rPr lang="tr-TR" dirty="0" smtClean="0"/>
              <a:t> tümör araştırılmamış </a:t>
            </a:r>
          </a:p>
          <a:p>
            <a:r>
              <a:rPr lang="tr-TR" dirty="0" smtClean="0"/>
              <a:t>pT0:  </a:t>
            </a:r>
            <a:r>
              <a:rPr lang="tr-TR" dirty="0" err="1" smtClean="0"/>
              <a:t>Pirimer</a:t>
            </a:r>
            <a:r>
              <a:rPr lang="tr-TR" dirty="0" smtClean="0"/>
              <a:t> tümöre ait bulgu yok . </a:t>
            </a:r>
          </a:p>
          <a:p>
            <a:r>
              <a:rPr lang="tr-TR" dirty="0" err="1" smtClean="0"/>
              <a:t>pTis</a:t>
            </a:r>
            <a:r>
              <a:rPr lang="tr-TR" dirty="0" smtClean="0"/>
              <a:t> : TIN</a:t>
            </a:r>
          </a:p>
          <a:p>
            <a:r>
              <a:rPr lang="tr-TR" dirty="0" smtClean="0"/>
              <a:t>pT1 : Tümör testise sınırlı, </a:t>
            </a:r>
            <a:r>
              <a:rPr lang="tr-TR" dirty="0" err="1" smtClean="0"/>
              <a:t>vasküler</a:t>
            </a:r>
            <a:r>
              <a:rPr lang="tr-TR" dirty="0" smtClean="0"/>
              <a:t> veya lenfatik </a:t>
            </a:r>
            <a:r>
              <a:rPr lang="tr-TR" dirty="0" err="1" smtClean="0"/>
              <a:t>invazyon</a:t>
            </a:r>
            <a:r>
              <a:rPr lang="tr-TR" dirty="0" smtClean="0"/>
              <a:t> yok, </a:t>
            </a:r>
            <a:r>
              <a:rPr lang="tr-TR" dirty="0" err="1" smtClean="0"/>
              <a:t>tunika</a:t>
            </a:r>
            <a:r>
              <a:rPr lang="tr-TR" dirty="0" smtClean="0"/>
              <a:t> </a:t>
            </a:r>
            <a:r>
              <a:rPr lang="tr-TR" dirty="0" err="1" smtClean="0"/>
              <a:t>albuginia</a:t>
            </a:r>
            <a:r>
              <a:rPr lang="tr-TR" dirty="0" smtClean="0"/>
              <a:t> tulumu +/- ancak </a:t>
            </a:r>
            <a:r>
              <a:rPr lang="tr-TR" dirty="0" err="1" smtClean="0"/>
              <a:t>tunika</a:t>
            </a:r>
            <a:r>
              <a:rPr lang="tr-TR" dirty="0" smtClean="0"/>
              <a:t> </a:t>
            </a:r>
            <a:r>
              <a:rPr lang="tr-TR" dirty="0" err="1" smtClean="0"/>
              <a:t>vajinalis</a:t>
            </a:r>
            <a:r>
              <a:rPr lang="tr-TR" dirty="0" smtClean="0"/>
              <a:t> </a:t>
            </a:r>
            <a:r>
              <a:rPr lang="tr-TR" dirty="0" err="1" smtClean="0"/>
              <a:t>intakt</a:t>
            </a:r>
            <a:endParaRPr lang="tr-TR" dirty="0" smtClean="0"/>
          </a:p>
          <a:p>
            <a:r>
              <a:rPr lang="tr-TR" dirty="0" smtClean="0"/>
              <a:t>pT2 : Tümör testise sınırlı, </a:t>
            </a:r>
            <a:r>
              <a:rPr lang="tr-TR" dirty="0" err="1" smtClean="0"/>
              <a:t>vasküler</a:t>
            </a:r>
            <a:r>
              <a:rPr lang="tr-TR" dirty="0" smtClean="0"/>
              <a:t> veya lenfatik </a:t>
            </a:r>
            <a:r>
              <a:rPr lang="tr-TR" dirty="0" err="1" smtClean="0"/>
              <a:t>invazyon</a:t>
            </a:r>
            <a:r>
              <a:rPr lang="tr-TR" dirty="0" smtClean="0"/>
              <a:t> var veya </a:t>
            </a:r>
            <a:r>
              <a:rPr lang="tr-TR" dirty="0" err="1" smtClean="0"/>
              <a:t>tunika</a:t>
            </a:r>
            <a:r>
              <a:rPr lang="tr-TR" dirty="0" smtClean="0"/>
              <a:t> </a:t>
            </a:r>
            <a:r>
              <a:rPr lang="tr-TR" dirty="0" err="1" smtClean="0"/>
              <a:t>albuginia</a:t>
            </a:r>
            <a:r>
              <a:rPr lang="tr-TR" dirty="0" smtClean="0"/>
              <a:t> tulumu + </a:t>
            </a:r>
            <a:r>
              <a:rPr lang="tr-TR" dirty="0" err="1" smtClean="0"/>
              <a:t>tunika</a:t>
            </a:r>
            <a:r>
              <a:rPr lang="tr-TR" dirty="0" smtClean="0"/>
              <a:t> </a:t>
            </a:r>
            <a:r>
              <a:rPr lang="tr-TR" dirty="0" err="1" smtClean="0"/>
              <a:t>vajinalis</a:t>
            </a:r>
            <a:r>
              <a:rPr lang="tr-TR" dirty="0" smtClean="0"/>
              <a:t> tutulmuş.</a:t>
            </a:r>
          </a:p>
          <a:p>
            <a:r>
              <a:rPr lang="tr-TR" dirty="0" smtClean="0"/>
              <a:t>pT3 : </a:t>
            </a:r>
            <a:r>
              <a:rPr lang="tr-TR" dirty="0" err="1" smtClean="0"/>
              <a:t>Vasküler</a:t>
            </a:r>
            <a:r>
              <a:rPr lang="tr-TR" dirty="0" smtClean="0"/>
              <a:t> / lenfatik tululum +/- , </a:t>
            </a:r>
            <a:r>
              <a:rPr lang="tr-TR" dirty="0" err="1" smtClean="0"/>
              <a:t>spermatik</a:t>
            </a:r>
            <a:r>
              <a:rPr lang="tr-TR" dirty="0" smtClean="0"/>
              <a:t> </a:t>
            </a:r>
            <a:r>
              <a:rPr lang="tr-TR" dirty="0" err="1" smtClean="0"/>
              <a:t>kord</a:t>
            </a:r>
            <a:r>
              <a:rPr lang="tr-TR" dirty="0" smtClean="0"/>
              <a:t> tutulmuş.</a:t>
            </a:r>
          </a:p>
          <a:p>
            <a:r>
              <a:rPr lang="tr-TR" dirty="0" smtClean="0"/>
              <a:t>pT4  : </a:t>
            </a:r>
            <a:r>
              <a:rPr lang="tr-TR" dirty="0" err="1" smtClean="0"/>
              <a:t>Skrotum</a:t>
            </a:r>
            <a:r>
              <a:rPr lang="tr-TR" dirty="0" smtClean="0"/>
              <a:t> duvarına yayılmış tümör.</a:t>
            </a:r>
            <a:endParaRPr lang="tr-T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TNM </a:t>
            </a:r>
            <a:r>
              <a:rPr lang="tr-TR" dirty="0" err="1" smtClean="0"/>
              <a:t>Klasifikasyonu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NX : LN araştırılmamış.</a:t>
            </a:r>
          </a:p>
          <a:p>
            <a:r>
              <a:rPr lang="tr-TR" dirty="0" smtClean="0"/>
              <a:t>N0 : LN (-)</a:t>
            </a:r>
          </a:p>
          <a:p>
            <a:r>
              <a:rPr lang="tr-TR" dirty="0" smtClean="0"/>
              <a:t>N1 : &lt; 2 cm LN (+).</a:t>
            </a:r>
          </a:p>
          <a:p>
            <a:r>
              <a:rPr lang="tr-TR" dirty="0" smtClean="0"/>
              <a:t>N2 : 2-5 cm LN(+)</a:t>
            </a:r>
          </a:p>
          <a:p>
            <a:r>
              <a:rPr lang="tr-TR" dirty="0" smtClean="0"/>
              <a:t>N3 : &gt; 5 cm LN (+)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TNM </a:t>
            </a:r>
            <a:r>
              <a:rPr lang="tr-TR" dirty="0" err="1" smtClean="0"/>
              <a:t>Klasifikasyonu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MX : Uzak metastaz araştırılmamış</a:t>
            </a:r>
          </a:p>
          <a:p>
            <a:r>
              <a:rPr lang="tr-TR" dirty="0" smtClean="0"/>
              <a:t>M0 : Uzak metastaz yok</a:t>
            </a:r>
          </a:p>
          <a:p>
            <a:r>
              <a:rPr lang="tr-TR" dirty="0" smtClean="0"/>
              <a:t>M1 : Uzak metastaz (+)</a:t>
            </a:r>
          </a:p>
          <a:p>
            <a:pPr lvl="1"/>
            <a:r>
              <a:rPr lang="tr-TR" dirty="0" smtClean="0"/>
              <a:t>M1a : Akciğer veya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rejyonel</a:t>
            </a:r>
            <a:r>
              <a:rPr lang="tr-TR" dirty="0" smtClean="0"/>
              <a:t> LN (+)</a:t>
            </a:r>
          </a:p>
          <a:p>
            <a:pPr lvl="1"/>
            <a:r>
              <a:rPr lang="tr-TR" dirty="0" smtClean="0"/>
              <a:t>M1b : Diğer alanlarda met (+)</a:t>
            </a:r>
            <a:endParaRPr lang="tr-T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TNM </a:t>
            </a:r>
            <a:r>
              <a:rPr lang="tr-TR" dirty="0" err="1" smtClean="0"/>
              <a:t>Klasifikasyonu</a:t>
            </a:r>
            <a:endParaRPr lang="tr-T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851453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TNM’e</a:t>
            </a:r>
            <a:r>
              <a:rPr lang="tr-TR" dirty="0" smtClean="0"/>
              <a:t> göre </a:t>
            </a:r>
            <a:r>
              <a:rPr lang="tr-TR" dirty="0" err="1" smtClean="0"/>
              <a:t>Evreleme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5184576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Evre IA: T1 N0 M0 S0</a:t>
            </a:r>
          </a:p>
          <a:p>
            <a:r>
              <a:rPr lang="tr-TR" dirty="0" smtClean="0"/>
              <a:t>Evre IB : T2-4 N0 M0 S0</a:t>
            </a:r>
          </a:p>
          <a:p>
            <a:r>
              <a:rPr lang="tr-TR" dirty="0" smtClean="0"/>
              <a:t>Evre IS : </a:t>
            </a:r>
            <a:r>
              <a:rPr lang="tr-TR" dirty="0" err="1" smtClean="0"/>
              <a:t>Tx</a:t>
            </a:r>
            <a:r>
              <a:rPr lang="tr-TR" dirty="0" smtClean="0"/>
              <a:t> N0 M0 S1-3</a:t>
            </a:r>
          </a:p>
          <a:p>
            <a:endParaRPr lang="tr-TR" dirty="0" smtClean="0"/>
          </a:p>
          <a:p>
            <a:r>
              <a:rPr lang="tr-TR" dirty="0" smtClean="0"/>
              <a:t>Evre IIA : </a:t>
            </a:r>
            <a:r>
              <a:rPr lang="tr-TR" dirty="0" err="1" smtClean="0"/>
              <a:t>Tx</a:t>
            </a:r>
            <a:r>
              <a:rPr lang="tr-TR" dirty="0" smtClean="0"/>
              <a:t> N1 M0 S0-1</a:t>
            </a:r>
          </a:p>
          <a:p>
            <a:r>
              <a:rPr lang="tr-TR" dirty="0" smtClean="0"/>
              <a:t>Evre IIB: </a:t>
            </a:r>
            <a:r>
              <a:rPr lang="tr-TR" dirty="0" err="1" smtClean="0"/>
              <a:t>Tx</a:t>
            </a:r>
            <a:r>
              <a:rPr lang="tr-TR" dirty="0" smtClean="0"/>
              <a:t> N2-3 M0 S0-1</a:t>
            </a:r>
          </a:p>
          <a:p>
            <a:endParaRPr lang="tr-TR" dirty="0" smtClean="0"/>
          </a:p>
          <a:p>
            <a:r>
              <a:rPr lang="tr-TR" dirty="0" smtClean="0"/>
              <a:t>Evre IIIA : </a:t>
            </a:r>
            <a:r>
              <a:rPr lang="tr-TR" dirty="0" err="1" smtClean="0"/>
              <a:t>Tx</a:t>
            </a:r>
            <a:r>
              <a:rPr lang="tr-TR" dirty="0" smtClean="0"/>
              <a:t> </a:t>
            </a:r>
            <a:r>
              <a:rPr lang="tr-TR" dirty="0" err="1" smtClean="0"/>
              <a:t>Nx</a:t>
            </a:r>
            <a:r>
              <a:rPr lang="tr-TR" dirty="0" smtClean="0"/>
              <a:t> M1a S0-1</a:t>
            </a:r>
          </a:p>
          <a:p>
            <a:r>
              <a:rPr lang="tr-TR" dirty="0" smtClean="0"/>
              <a:t>Evre IIIB : </a:t>
            </a:r>
            <a:r>
              <a:rPr lang="tr-TR" dirty="0" err="1" smtClean="0"/>
              <a:t>Tx</a:t>
            </a:r>
            <a:r>
              <a:rPr lang="tr-TR" dirty="0" smtClean="0"/>
              <a:t> N1-3 M0 S2</a:t>
            </a:r>
          </a:p>
          <a:p>
            <a:pPr>
              <a:buNone/>
            </a:pPr>
            <a:r>
              <a:rPr lang="tr-TR" dirty="0" smtClean="0"/>
              <a:t>                  </a:t>
            </a:r>
            <a:r>
              <a:rPr lang="tr-TR" dirty="0" err="1" smtClean="0"/>
              <a:t>Tx</a:t>
            </a:r>
            <a:r>
              <a:rPr lang="tr-TR" dirty="0" smtClean="0"/>
              <a:t> </a:t>
            </a:r>
            <a:r>
              <a:rPr lang="tr-TR" dirty="0" err="1" smtClean="0"/>
              <a:t>Nx</a:t>
            </a:r>
            <a:r>
              <a:rPr lang="tr-TR" dirty="0" smtClean="0"/>
              <a:t> M1a S2</a:t>
            </a:r>
          </a:p>
          <a:p>
            <a:r>
              <a:rPr lang="tr-TR" dirty="0" smtClean="0"/>
              <a:t>Evre III C : </a:t>
            </a:r>
            <a:r>
              <a:rPr lang="tr-TR" dirty="0" err="1" smtClean="0"/>
              <a:t>Tx</a:t>
            </a:r>
            <a:r>
              <a:rPr lang="tr-TR" dirty="0" smtClean="0"/>
              <a:t> N1-3 M0 S3</a:t>
            </a:r>
          </a:p>
          <a:p>
            <a:pPr>
              <a:buNone/>
            </a:pPr>
            <a:r>
              <a:rPr lang="tr-TR" dirty="0" smtClean="0"/>
              <a:t>		         </a:t>
            </a:r>
            <a:r>
              <a:rPr lang="tr-TR" dirty="0" err="1" smtClean="0"/>
              <a:t>Tx</a:t>
            </a:r>
            <a:r>
              <a:rPr lang="tr-TR" dirty="0" smtClean="0"/>
              <a:t> </a:t>
            </a:r>
            <a:r>
              <a:rPr lang="tr-TR" dirty="0" err="1" smtClean="0"/>
              <a:t>Nx</a:t>
            </a:r>
            <a:r>
              <a:rPr lang="tr-TR" dirty="0" smtClean="0"/>
              <a:t> M1a S3</a:t>
            </a:r>
          </a:p>
          <a:p>
            <a:pPr>
              <a:buNone/>
            </a:pPr>
            <a:r>
              <a:rPr lang="tr-TR" dirty="0" smtClean="0"/>
              <a:t>		         </a:t>
            </a:r>
            <a:r>
              <a:rPr lang="tr-TR" dirty="0" err="1" smtClean="0"/>
              <a:t>Tx</a:t>
            </a:r>
            <a:r>
              <a:rPr lang="tr-TR" dirty="0" smtClean="0"/>
              <a:t> </a:t>
            </a:r>
            <a:r>
              <a:rPr lang="tr-TR" dirty="0" err="1" smtClean="0"/>
              <a:t>Nx</a:t>
            </a:r>
            <a:r>
              <a:rPr lang="tr-TR" dirty="0" smtClean="0"/>
              <a:t> M1b </a:t>
            </a:r>
            <a:r>
              <a:rPr lang="tr-TR" dirty="0" err="1" smtClean="0"/>
              <a:t>Sx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3050"/>
            <a:ext cx="9289032" cy="869950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IGCCG (</a:t>
            </a:r>
            <a:r>
              <a:rPr lang="tr-TR" sz="3200" b="1" dirty="0" err="1" smtClean="0"/>
              <a:t>International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Germ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Cell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Cancer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Collaborative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Group</a:t>
            </a:r>
            <a:r>
              <a:rPr lang="tr-TR" sz="3600" b="1" dirty="0" smtClean="0"/>
              <a:t>) Kriterlerine Göre </a:t>
            </a:r>
            <a:br>
              <a:rPr lang="tr-TR" sz="3600" b="1" dirty="0" smtClean="0"/>
            </a:br>
            <a:r>
              <a:rPr lang="tr-TR" sz="3600" b="1" dirty="0" smtClean="0"/>
              <a:t>İyi </a:t>
            </a:r>
            <a:r>
              <a:rPr lang="tr-TR" sz="3600" b="1" dirty="0" err="1" smtClean="0"/>
              <a:t>Prognoz</a:t>
            </a:r>
            <a:r>
              <a:rPr lang="tr-TR" sz="3600" b="1" dirty="0" smtClean="0"/>
              <a:t> Grupları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dirty="0" err="1" smtClean="0"/>
              <a:t>Pirimeri</a:t>
            </a:r>
            <a:r>
              <a:rPr lang="tr-TR" dirty="0" smtClean="0"/>
              <a:t> herhangi bir alan.</a:t>
            </a:r>
          </a:p>
          <a:p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visseral</a:t>
            </a:r>
            <a:r>
              <a:rPr lang="tr-TR" dirty="0" smtClean="0"/>
              <a:t> metastaz yok</a:t>
            </a:r>
          </a:p>
          <a:p>
            <a:r>
              <a:rPr lang="tr-TR" dirty="0" smtClean="0"/>
              <a:t>Normal AFP</a:t>
            </a:r>
          </a:p>
          <a:p>
            <a:r>
              <a:rPr lang="tr-TR" dirty="0" smtClean="0"/>
              <a:t>Herhangi </a:t>
            </a:r>
            <a:r>
              <a:rPr lang="tr-TR" dirty="0" err="1" smtClean="0"/>
              <a:t>hCG</a:t>
            </a:r>
            <a:endParaRPr lang="tr-TR" dirty="0" smtClean="0"/>
          </a:p>
          <a:p>
            <a:r>
              <a:rPr lang="tr-TR" dirty="0" smtClean="0"/>
              <a:t>Herhangi LDH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Pirimeri</a:t>
            </a:r>
            <a:r>
              <a:rPr lang="tr-TR" dirty="0" smtClean="0"/>
              <a:t> testis veya </a:t>
            </a:r>
            <a:r>
              <a:rPr lang="tr-TR" dirty="0" err="1" smtClean="0"/>
              <a:t>retroperitoneal</a:t>
            </a:r>
            <a:endParaRPr lang="tr-TR" dirty="0" smtClean="0"/>
          </a:p>
          <a:p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visseral</a:t>
            </a:r>
            <a:r>
              <a:rPr lang="tr-TR" dirty="0" smtClean="0"/>
              <a:t> metastaz yok</a:t>
            </a:r>
          </a:p>
          <a:p>
            <a:r>
              <a:rPr lang="tr-TR" dirty="0" smtClean="0"/>
              <a:t>AFP &lt; 1,000 </a:t>
            </a:r>
            <a:r>
              <a:rPr lang="tr-TR" dirty="0" err="1" smtClean="0"/>
              <a:t>ng</a:t>
            </a:r>
            <a:r>
              <a:rPr lang="tr-TR" dirty="0" smtClean="0"/>
              <a:t>/mL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hCG</a:t>
            </a:r>
            <a:r>
              <a:rPr lang="tr-TR" dirty="0" smtClean="0"/>
              <a:t> &lt; 5,000 IU/L</a:t>
            </a:r>
          </a:p>
          <a:p>
            <a:r>
              <a:rPr lang="tr-TR" dirty="0" smtClean="0"/>
              <a:t>LDH &lt; 1.5 x normal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3200" dirty="0" err="1" smtClean="0"/>
              <a:t>Seminom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6" name="5 Metin Yer Tutucusu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NSGHT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 Riskli Grup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dirty="0" err="1" smtClean="0"/>
              <a:t>Pirimeri</a:t>
            </a:r>
            <a:r>
              <a:rPr lang="tr-TR" dirty="0" smtClean="0"/>
              <a:t> herhangi bir alan</a:t>
            </a:r>
          </a:p>
          <a:p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visseral</a:t>
            </a:r>
            <a:r>
              <a:rPr lang="tr-TR" dirty="0" smtClean="0"/>
              <a:t> metastaz</a:t>
            </a:r>
          </a:p>
          <a:p>
            <a:r>
              <a:rPr lang="tr-TR" dirty="0" smtClean="0"/>
              <a:t>Normal AFP</a:t>
            </a:r>
          </a:p>
          <a:p>
            <a:r>
              <a:rPr lang="tr-TR" dirty="0" smtClean="0"/>
              <a:t>Herhangi </a:t>
            </a:r>
            <a:r>
              <a:rPr lang="tr-TR" dirty="0" err="1" smtClean="0"/>
              <a:t>hCG</a:t>
            </a:r>
            <a:endParaRPr lang="tr-TR" dirty="0" smtClean="0"/>
          </a:p>
          <a:p>
            <a:r>
              <a:rPr lang="tr-TR" smtClean="0"/>
              <a:t>Herhangi </a:t>
            </a:r>
            <a:r>
              <a:rPr lang="tr-TR" dirty="0" smtClean="0"/>
              <a:t>LDH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Pirimeri</a:t>
            </a:r>
            <a:r>
              <a:rPr lang="tr-TR" dirty="0" smtClean="0"/>
              <a:t> testis veya </a:t>
            </a:r>
            <a:r>
              <a:rPr lang="tr-TR" dirty="0" err="1" smtClean="0"/>
              <a:t>retroperitoneal</a:t>
            </a:r>
            <a:endParaRPr lang="tr-TR" dirty="0" smtClean="0"/>
          </a:p>
          <a:p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visseral</a:t>
            </a:r>
            <a:r>
              <a:rPr lang="tr-TR" dirty="0" smtClean="0"/>
              <a:t> metastaz yok</a:t>
            </a:r>
          </a:p>
          <a:p>
            <a:r>
              <a:rPr lang="en-US" dirty="0" smtClean="0"/>
              <a:t>AFP 1,000 - 10,000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mL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hCG</a:t>
            </a:r>
            <a:r>
              <a:rPr lang="en-US" dirty="0" smtClean="0"/>
              <a:t> 5,000 - 50,000 IU/L </a:t>
            </a:r>
          </a:p>
          <a:p>
            <a:r>
              <a:rPr lang="pl-PL" dirty="0" smtClean="0"/>
              <a:t>LDH 1.5 - 10 x </a:t>
            </a:r>
            <a:r>
              <a:rPr lang="tr-TR" dirty="0" smtClean="0"/>
              <a:t>normal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Seminom</a:t>
            </a:r>
            <a:endParaRPr lang="tr-TR" sz="3200" dirty="0"/>
          </a:p>
        </p:txBody>
      </p:sp>
      <p:sp>
        <p:nvSpPr>
          <p:cNvPr id="6" name="5 Metin Yer Tutucusu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NSGHT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İnsidans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Tüm erkek </a:t>
            </a:r>
            <a:r>
              <a:rPr lang="tr-TR" dirty="0" err="1" smtClean="0"/>
              <a:t>malignitelerinin</a:t>
            </a:r>
            <a:r>
              <a:rPr lang="tr-TR" dirty="0" smtClean="0"/>
              <a:t>  %</a:t>
            </a:r>
            <a:r>
              <a:rPr lang="en-US" dirty="0" smtClean="0"/>
              <a:t>1</a:t>
            </a:r>
            <a:r>
              <a:rPr lang="tr-TR" dirty="0" smtClean="0"/>
              <a:t>- %</a:t>
            </a:r>
            <a:r>
              <a:rPr lang="en-US" dirty="0" smtClean="0"/>
              <a:t>1.5</a:t>
            </a:r>
            <a:r>
              <a:rPr lang="tr-TR" dirty="0" smtClean="0"/>
              <a:t>.</a:t>
            </a:r>
          </a:p>
          <a:p>
            <a:r>
              <a:rPr lang="tr-TR" dirty="0" smtClean="0"/>
              <a:t>Tüm ürolojik </a:t>
            </a:r>
            <a:r>
              <a:rPr lang="tr-TR" dirty="0" err="1" smtClean="0"/>
              <a:t>malignitelerinin</a:t>
            </a:r>
            <a:r>
              <a:rPr lang="tr-TR" dirty="0" smtClean="0"/>
              <a:t> %</a:t>
            </a:r>
            <a:r>
              <a:rPr lang="en-US" dirty="0" smtClean="0"/>
              <a:t>5</a:t>
            </a:r>
            <a:r>
              <a:rPr lang="tr-TR" dirty="0" smtClean="0"/>
              <a:t>.</a:t>
            </a:r>
          </a:p>
          <a:p>
            <a:r>
              <a:rPr lang="tr-TR" dirty="0" smtClean="0"/>
              <a:t>Son 30 yıllık periyotta </a:t>
            </a:r>
            <a:r>
              <a:rPr lang="tr-TR" dirty="0" err="1" smtClean="0"/>
              <a:t>insidans</a:t>
            </a:r>
            <a:r>
              <a:rPr lang="tr-TR" dirty="0" smtClean="0"/>
              <a:t> artma eğiliminde…</a:t>
            </a:r>
          </a:p>
          <a:p>
            <a:endParaRPr lang="tr-TR" dirty="0" smtClean="0"/>
          </a:p>
          <a:p>
            <a:r>
              <a:rPr lang="tr-TR" dirty="0" smtClean="0"/>
              <a:t>İlk tanı anında </a:t>
            </a:r>
            <a:r>
              <a:rPr lang="tr-TR" dirty="0" err="1" smtClean="0"/>
              <a:t>bilateralite</a:t>
            </a:r>
            <a:r>
              <a:rPr lang="tr-TR" dirty="0" smtClean="0"/>
              <a:t> %1-2</a:t>
            </a:r>
          </a:p>
          <a:p>
            <a:r>
              <a:rPr lang="tr-TR" dirty="0" smtClean="0"/>
              <a:t>Diğer testiste kanser gelişimi %2-3</a:t>
            </a:r>
            <a:endParaRPr lang="tr-T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Yüksek Riskli Grup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dirty="0" smtClean="0"/>
              <a:t>Ø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Pirimeri</a:t>
            </a:r>
            <a:r>
              <a:rPr lang="tr-TR" dirty="0" smtClean="0"/>
              <a:t> </a:t>
            </a:r>
            <a:r>
              <a:rPr lang="tr-TR" dirty="0" err="1" smtClean="0"/>
              <a:t>mediasten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visseral</a:t>
            </a:r>
            <a:r>
              <a:rPr lang="tr-TR" dirty="0" smtClean="0"/>
              <a:t> metastaz</a:t>
            </a:r>
          </a:p>
          <a:p>
            <a:r>
              <a:rPr lang="tr-TR" dirty="0" smtClean="0"/>
              <a:t>AFP &gt; 10,000 </a:t>
            </a:r>
            <a:r>
              <a:rPr lang="tr-TR" dirty="0" err="1" smtClean="0"/>
              <a:t>ng</a:t>
            </a:r>
            <a:r>
              <a:rPr lang="tr-TR" dirty="0" smtClean="0"/>
              <a:t>/mL veya</a:t>
            </a:r>
          </a:p>
          <a:p>
            <a:r>
              <a:rPr lang="en-US" dirty="0" err="1" smtClean="0"/>
              <a:t>hCG</a:t>
            </a:r>
            <a:r>
              <a:rPr lang="en-US" dirty="0" smtClean="0"/>
              <a:t> &gt; 50,000 IU/L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veya</a:t>
            </a:r>
            <a:endParaRPr lang="en-US" dirty="0" smtClean="0"/>
          </a:p>
          <a:p>
            <a:r>
              <a:rPr lang="tr-TR" dirty="0" smtClean="0"/>
              <a:t>LDH &gt; 10 x normal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dirty="0" err="1" smtClean="0"/>
              <a:t>Seminom</a:t>
            </a:r>
            <a:endParaRPr lang="tr-TR" dirty="0"/>
          </a:p>
        </p:txBody>
      </p:sp>
      <p:sp>
        <p:nvSpPr>
          <p:cNvPr id="6" name="5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NSGHT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Evre I Hastalık 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Patolojik</a:t>
            </a:r>
            <a:r>
              <a:rPr lang="tr-TR" dirty="0"/>
              <a:t> </a:t>
            </a:r>
            <a:r>
              <a:rPr lang="tr-TR" dirty="0" smtClean="0"/>
              <a:t>Kötü </a:t>
            </a:r>
            <a:r>
              <a:rPr lang="tr-TR" dirty="0" err="1" smtClean="0"/>
              <a:t>Prognoz</a:t>
            </a:r>
            <a:r>
              <a:rPr lang="tr-TR" dirty="0" smtClean="0"/>
              <a:t> Kriterleri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Tm</a:t>
            </a:r>
            <a:r>
              <a:rPr lang="tr-TR" sz="2400" dirty="0" smtClean="0"/>
              <a:t>. Çapı &gt; 4 cm</a:t>
            </a:r>
          </a:p>
          <a:p>
            <a:r>
              <a:rPr lang="tr-TR" sz="2400" dirty="0" err="1" smtClean="0"/>
              <a:t>Rete</a:t>
            </a:r>
            <a:r>
              <a:rPr lang="tr-TR" sz="2400" dirty="0" smtClean="0"/>
              <a:t> testis </a:t>
            </a:r>
            <a:r>
              <a:rPr lang="tr-TR" sz="2400" dirty="0" err="1" smtClean="0"/>
              <a:t>invazyonu</a:t>
            </a:r>
            <a:endParaRPr lang="tr-TR" sz="2400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sz="2400" dirty="0" err="1" smtClean="0"/>
              <a:t>Vasküler</a:t>
            </a:r>
            <a:r>
              <a:rPr lang="tr-TR" sz="2400" dirty="0" smtClean="0"/>
              <a:t>-lenfatik </a:t>
            </a:r>
            <a:r>
              <a:rPr lang="tr-TR" sz="2400" dirty="0" err="1" smtClean="0"/>
              <a:t>invazyon</a:t>
            </a:r>
            <a:endParaRPr lang="tr-TR" sz="2400" dirty="0" smtClean="0"/>
          </a:p>
          <a:p>
            <a:r>
              <a:rPr lang="tr-TR" sz="2400" dirty="0" err="1" smtClean="0"/>
              <a:t>Proliferasyon</a:t>
            </a:r>
            <a:r>
              <a:rPr lang="tr-TR" sz="2400" dirty="0" smtClean="0"/>
              <a:t> </a:t>
            </a:r>
            <a:r>
              <a:rPr lang="tr-TR" sz="2400" dirty="0" err="1" smtClean="0"/>
              <a:t>indexi</a:t>
            </a:r>
            <a:r>
              <a:rPr lang="tr-TR" sz="2400" dirty="0" smtClean="0"/>
              <a:t> &gt; %70</a:t>
            </a:r>
          </a:p>
          <a:p>
            <a:r>
              <a:rPr lang="tr-TR" sz="2400" dirty="0" err="1" smtClean="0"/>
              <a:t>Embriyonel</a:t>
            </a:r>
            <a:r>
              <a:rPr lang="tr-TR" sz="2400" dirty="0" smtClean="0"/>
              <a:t> </a:t>
            </a:r>
            <a:r>
              <a:rPr lang="tr-TR" sz="2400" dirty="0" err="1" smtClean="0"/>
              <a:t>Ca</a:t>
            </a:r>
            <a:r>
              <a:rPr lang="tr-TR" sz="2400" dirty="0" smtClean="0"/>
              <a:t> </a:t>
            </a:r>
            <a:r>
              <a:rPr lang="tr-TR" sz="2400" dirty="0" err="1" smtClean="0"/>
              <a:t>komponenti</a:t>
            </a:r>
            <a:r>
              <a:rPr lang="tr-TR" sz="2400" dirty="0" smtClean="0"/>
              <a:t> &gt; %50</a:t>
            </a:r>
            <a:endParaRPr lang="tr-TR" sz="2400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dirty="0" err="1" smtClean="0"/>
              <a:t>Seminom</a:t>
            </a:r>
            <a:endParaRPr lang="tr-TR" dirty="0"/>
          </a:p>
        </p:txBody>
      </p:sp>
      <p:sp>
        <p:nvSpPr>
          <p:cNvPr id="6" name="5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NSGHT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Metastatik</a:t>
            </a:r>
            <a:r>
              <a:rPr lang="tr-TR" dirty="0" smtClean="0"/>
              <a:t> Hastalık İçin Patolojik </a:t>
            </a:r>
            <a:br>
              <a:rPr lang="tr-TR" dirty="0" smtClean="0"/>
            </a:br>
            <a:r>
              <a:rPr lang="tr-TR" dirty="0" smtClean="0"/>
              <a:t>Kötü </a:t>
            </a:r>
            <a:r>
              <a:rPr lang="tr-TR" dirty="0" err="1" smtClean="0"/>
              <a:t>Prognoz</a:t>
            </a:r>
            <a:r>
              <a:rPr lang="tr-TR" dirty="0" smtClean="0"/>
              <a:t> Kriterleri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Ekstragonodal</a:t>
            </a:r>
            <a:r>
              <a:rPr lang="tr-TR" dirty="0" smtClean="0"/>
              <a:t> başlangıç</a:t>
            </a:r>
          </a:p>
          <a:p>
            <a:r>
              <a:rPr lang="tr-TR" dirty="0" smtClean="0"/>
              <a:t>Tümör belirleyicilerinin yüksek olması</a:t>
            </a:r>
          </a:p>
          <a:p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visseral</a:t>
            </a:r>
            <a:r>
              <a:rPr lang="tr-TR" dirty="0" smtClean="0"/>
              <a:t> metastaz olması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Faktörleri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Tüm </a:t>
            </a:r>
            <a:r>
              <a:rPr lang="tr-TR" dirty="0" err="1" smtClean="0"/>
              <a:t>germ</a:t>
            </a:r>
            <a:r>
              <a:rPr lang="tr-TR" dirty="0" smtClean="0"/>
              <a:t> hücreli tümörler ve TIN olgularında </a:t>
            </a:r>
            <a:r>
              <a:rPr lang="en-US" dirty="0" err="1" smtClean="0"/>
              <a:t>i</a:t>
            </a:r>
            <a:r>
              <a:rPr lang="en-US" dirty="0" smtClean="0"/>
              <a:t>(12p)</a:t>
            </a:r>
            <a:r>
              <a:rPr lang="tr-TR" dirty="0" smtClean="0"/>
              <a:t> </a:t>
            </a:r>
            <a:endParaRPr lang="en-US" dirty="0" smtClean="0"/>
          </a:p>
          <a:p>
            <a:r>
              <a:rPr lang="tr-TR" dirty="0" smtClean="0"/>
              <a:t>TIN olgularının %66’sında </a:t>
            </a:r>
            <a:r>
              <a:rPr lang="en-US" dirty="0" smtClean="0"/>
              <a:t>p53</a:t>
            </a:r>
            <a:r>
              <a:rPr lang="tr-TR" dirty="0" smtClean="0"/>
              <a:t> mutasyonu </a:t>
            </a:r>
          </a:p>
          <a:p>
            <a:r>
              <a:rPr lang="en-US" dirty="0" smtClean="0"/>
              <a:t>4, 5, 6 </a:t>
            </a:r>
            <a:r>
              <a:rPr lang="tr-TR" dirty="0" smtClean="0"/>
              <a:t>ve</a:t>
            </a:r>
            <a:r>
              <a:rPr lang="en-US" dirty="0" smtClean="0"/>
              <a:t> 12</a:t>
            </a:r>
            <a:r>
              <a:rPr lang="tr-TR" dirty="0" smtClean="0"/>
              <a:t>. kromozomlarda mutasyon</a:t>
            </a:r>
            <a:r>
              <a:rPr lang="en-US" dirty="0" smtClean="0"/>
              <a:t> (SPRY4, kit-</a:t>
            </a:r>
            <a:r>
              <a:rPr lang="en-US" dirty="0" err="1" smtClean="0"/>
              <a:t>Ligand</a:t>
            </a:r>
            <a:r>
              <a:rPr lang="en-US" dirty="0" smtClean="0"/>
              <a:t> </a:t>
            </a:r>
            <a:r>
              <a:rPr lang="tr-TR" dirty="0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Synaptopodin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tr-TR" b="1" i="1" u="sng" dirty="0" smtClean="0"/>
              <a:t>Epidemiyolojik risk faktörleri:</a:t>
            </a:r>
          </a:p>
          <a:p>
            <a:pPr lvl="1"/>
            <a:r>
              <a:rPr lang="tr-TR" dirty="0" err="1" smtClean="0"/>
              <a:t>Kriptorşidizm</a:t>
            </a:r>
            <a:r>
              <a:rPr lang="tr-TR" dirty="0" smtClean="0"/>
              <a:t> (%7-10)</a:t>
            </a:r>
          </a:p>
          <a:p>
            <a:pPr lvl="1"/>
            <a:r>
              <a:rPr lang="tr-TR" dirty="0" err="1" smtClean="0"/>
              <a:t>Klinefelter</a:t>
            </a:r>
            <a:r>
              <a:rPr lang="tr-TR" dirty="0" smtClean="0"/>
              <a:t> sendromu</a:t>
            </a:r>
          </a:p>
          <a:p>
            <a:pPr lvl="1"/>
            <a:r>
              <a:rPr lang="tr-TR" dirty="0" smtClean="0"/>
              <a:t>1. derece yakında (+) hikaye</a:t>
            </a:r>
          </a:p>
          <a:p>
            <a:pPr lvl="1"/>
            <a:r>
              <a:rPr lang="tr-TR" dirty="0" err="1" smtClean="0"/>
              <a:t>Kontrlateral</a:t>
            </a:r>
            <a:r>
              <a:rPr lang="tr-TR" dirty="0" smtClean="0"/>
              <a:t> tümör öyküsü</a:t>
            </a:r>
          </a:p>
          <a:p>
            <a:pPr lvl="1"/>
            <a:r>
              <a:rPr lang="tr-TR" dirty="0" smtClean="0"/>
              <a:t>TIN</a:t>
            </a:r>
          </a:p>
          <a:p>
            <a:pPr lvl="1"/>
            <a:r>
              <a:rPr lang="tr-TR" dirty="0" err="1" smtClean="0"/>
              <a:t>İnfertilite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Gebelikte DES / östrojen içeren OKS kullanımı</a:t>
            </a:r>
            <a:endParaRPr lang="tr-T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Patolojik Sınıflandırma (WHO – 2004)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tr-TR" b="1" dirty="0" err="1" smtClean="0"/>
              <a:t>Germ</a:t>
            </a:r>
            <a:r>
              <a:rPr lang="tr-TR" b="1" dirty="0" smtClean="0"/>
              <a:t> hücreli tümörler (%96)</a:t>
            </a:r>
          </a:p>
          <a:p>
            <a:r>
              <a:rPr lang="tr-TR" dirty="0" err="1" smtClean="0"/>
              <a:t>Intratubüler</a:t>
            </a:r>
            <a:r>
              <a:rPr lang="tr-TR" dirty="0" smtClean="0"/>
              <a:t> </a:t>
            </a:r>
            <a:r>
              <a:rPr lang="tr-TR" dirty="0" err="1" smtClean="0"/>
              <a:t>germ</a:t>
            </a:r>
            <a:r>
              <a:rPr lang="tr-TR" dirty="0" smtClean="0"/>
              <a:t> hücreli </a:t>
            </a:r>
            <a:r>
              <a:rPr lang="tr-TR" dirty="0" err="1" smtClean="0"/>
              <a:t>neoplazi</a:t>
            </a:r>
            <a:r>
              <a:rPr lang="tr-TR" dirty="0" smtClean="0"/>
              <a:t> </a:t>
            </a:r>
            <a:r>
              <a:rPr lang="en-US" dirty="0" smtClean="0"/>
              <a:t>, </a:t>
            </a:r>
            <a:r>
              <a:rPr lang="tr-TR" dirty="0" err="1" smtClean="0"/>
              <a:t>Anklasifiye</a:t>
            </a:r>
            <a:r>
              <a:rPr lang="tr-TR" dirty="0" smtClean="0"/>
              <a:t> tip </a:t>
            </a:r>
            <a:r>
              <a:rPr lang="en-US" dirty="0" smtClean="0"/>
              <a:t>(IGCNU)</a:t>
            </a:r>
          </a:p>
          <a:p>
            <a:r>
              <a:rPr lang="en-US" dirty="0" err="1" smtClean="0"/>
              <a:t>Seminom</a:t>
            </a:r>
            <a:endParaRPr lang="en-US" dirty="0" smtClean="0"/>
          </a:p>
          <a:p>
            <a:r>
              <a:rPr lang="en-US" dirty="0" err="1" smtClean="0"/>
              <a:t>Spermato</a:t>
            </a:r>
            <a:r>
              <a:rPr lang="tr-TR" dirty="0" err="1" smtClean="0"/>
              <a:t>sitik</a:t>
            </a:r>
            <a:r>
              <a:rPr lang="en-US" dirty="0" smtClean="0"/>
              <a:t> </a:t>
            </a:r>
            <a:r>
              <a:rPr lang="en-US" dirty="0" err="1" smtClean="0"/>
              <a:t>seminom</a:t>
            </a:r>
            <a:r>
              <a:rPr lang="en-US" dirty="0" smtClean="0"/>
              <a:t> (</a:t>
            </a:r>
            <a:r>
              <a:rPr lang="tr-TR" dirty="0" smtClean="0"/>
              <a:t>S</a:t>
            </a:r>
            <a:r>
              <a:rPr lang="en-US" dirty="0" err="1" smtClean="0"/>
              <a:t>ar</a:t>
            </a:r>
            <a:r>
              <a:rPr lang="tr-TR" dirty="0" err="1" smtClean="0"/>
              <a:t>komatöz</a:t>
            </a:r>
            <a:r>
              <a:rPr lang="tr-TR" dirty="0" smtClean="0"/>
              <a:t> </a:t>
            </a:r>
            <a:r>
              <a:rPr lang="tr-TR" dirty="0" err="1" smtClean="0"/>
              <a:t>komponent</a:t>
            </a:r>
            <a:r>
              <a:rPr lang="tr-TR" dirty="0" smtClean="0"/>
              <a:t> (+))</a:t>
            </a:r>
            <a:endParaRPr lang="en-US" dirty="0" smtClean="0"/>
          </a:p>
          <a:p>
            <a:r>
              <a:rPr lang="tr-TR" dirty="0" err="1" smtClean="0"/>
              <a:t>Embriyonel</a:t>
            </a:r>
            <a:r>
              <a:rPr lang="tr-TR" dirty="0" smtClean="0"/>
              <a:t> </a:t>
            </a:r>
            <a:r>
              <a:rPr lang="tr-TR" dirty="0" err="1" smtClean="0"/>
              <a:t>karsinom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Yolk</a:t>
            </a:r>
            <a:r>
              <a:rPr lang="tr-TR" dirty="0" smtClean="0"/>
              <a:t> sac tümörü</a:t>
            </a:r>
          </a:p>
          <a:p>
            <a:r>
              <a:rPr lang="tr-TR" dirty="0" err="1" smtClean="0"/>
              <a:t>Coryo</a:t>
            </a:r>
            <a:r>
              <a:rPr lang="tr-TR" dirty="0" smtClean="0"/>
              <a:t> </a:t>
            </a:r>
            <a:r>
              <a:rPr lang="tr-TR" dirty="0" err="1" smtClean="0"/>
              <a:t>Ca</a:t>
            </a:r>
            <a:endParaRPr lang="tr-TR" dirty="0" smtClean="0"/>
          </a:p>
          <a:p>
            <a:r>
              <a:rPr lang="tr-TR" dirty="0" err="1" smtClean="0"/>
              <a:t>Teratom</a:t>
            </a:r>
            <a:r>
              <a:rPr lang="tr-TR" dirty="0" smtClean="0"/>
              <a:t> (</a:t>
            </a:r>
            <a:r>
              <a:rPr lang="tr-TR" dirty="0" err="1" smtClean="0"/>
              <a:t>Matür</a:t>
            </a:r>
            <a:r>
              <a:rPr lang="tr-TR" dirty="0" smtClean="0"/>
              <a:t>, </a:t>
            </a:r>
            <a:r>
              <a:rPr lang="tr-TR" dirty="0" err="1" smtClean="0"/>
              <a:t>inmatür</a:t>
            </a:r>
            <a:r>
              <a:rPr lang="tr-TR" dirty="0" smtClean="0"/>
              <a:t>, </a:t>
            </a:r>
            <a:r>
              <a:rPr lang="tr-TR" dirty="0" err="1" smtClean="0"/>
              <a:t>malign</a:t>
            </a:r>
            <a:r>
              <a:rPr lang="tr-TR" dirty="0" smtClean="0"/>
              <a:t> </a:t>
            </a:r>
            <a:r>
              <a:rPr lang="tr-TR" dirty="0" err="1" smtClean="0"/>
              <a:t>komponentli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Mix</a:t>
            </a:r>
            <a:r>
              <a:rPr lang="tr-TR" dirty="0" smtClean="0"/>
              <a:t> </a:t>
            </a:r>
            <a:r>
              <a:rPr lang="tr-TR" dirty="0" err="1" smtClean="0"/>
              <a:t>germ</a:t>
            </a:r>
            <a:r>
              <a:rPr lang="tr-TR" dirty="0" smtClean="0"/>
              <a:t> hücreli tümörler </a:t>
            </a:r>
            <a:endParaRPr lang="it-IT" b="1" dirty="0" smtClean="0"/>
          </a:p>
        </p:txBody>
      </p:sp>
      <p:sp>
        <p:nvSpPr>
          <p:cNvPr id="5" name="4 Yuvarlatılmış Dikdörtgen"/>
          <p:cNvSpPr/>
          <p:nvPr/>
        </p:nvSpPr>
        <p:spPr>
          <a:xfrm>
            <a:off x="539552" y="2708920"/>
            <a:ext cx="770485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% 40-45</a:t>
            </a:r>
            <a:endParaRPr lang="tr-TR" b="1" dirty="0"/>
          </a:p>
        </p:txBody>
      </p:sp>
      <p:sp>
        <p:nvSpPr>
          <p:cNvPr id="6" name="5 Yuvarlatılmış Dikdörtgen"/>
          <p:cNvSpPr/>
          <p:nvPr/>
        </p:nvSpPr>
        <p:spPr>
          <a:xfrm>
            <a:off x="611560" y="5301208"/>
            <a:ext cx="396044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%40</a:t>
            </a:r>
            <a:endParaRPr lang="tr-TR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Patolojik Sınıflandırma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53732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2. Sex </a:t>
            </a:r>
            <a:r>
              <a:rPr lang="tr-TR" b="1" dirty="0" smtClean="0"/>
              <a:t>k</a:t>
            </a:r>
            <a:r>
              <a:rPr lang="en-US" b="1" dirty="0" err="1" smtClean="0"/>
              <a:t>ord</a:t>
            </a:r>
            <a:r>
              <a:rPr lang="en-US" b="1" dirty="0" smtClean="0"/>
              <a:t>/</a:t>
            </a:r>
            <a:r>
              <a:rPr lang="en-US" b="1" dirty="0" err="1" smtClean="0"/>
              <a:t>gonadal</a:t>
            </a:r>
            <a:r>
              <a:rPr lang="en-US" b="1" dirty="0" smtClean="0"/>
              <a:t> </a:t>
            </a:r>
            <a:r>
              <a:rPr lang="en-US" b="1" dirty="0" err="1" smtClean="0"/>
              <a:t>stromal</a:t>
            </a:r>
            <a:r>
              <a:rPr lang="en-US" b="1" dirty="0" smtClean="0"/>
              <a:t> t</a:t>
            </a:r>
            <a:r>
              <a:rPr lang="tr-TR" b="1" dirty="0" err="1" smtClean="0"/>
              <a:t>ümörler</a:t>
            </a:r>
            <a:endParaRPr lang="en-US" b="1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Leydig</a:t>
            </a:r>
            <a:r>
              <a:rPr lang="tr-TR" dirty="0" smtClean="0"/>
              <a:t> hücreli tümör</a:t>
            </a:r>
          </a:p>
          <a:p>
            <a:r>
              <a:rPr lang="tr-TR" dirty="0" err="1" smtClean="0"/>
              <a:t>Malign</a:t>
            </a:r>
            <a:r>
              <a:rPr lang="tr-TR" dirty="0" smtClean="0"/>
              <a:t> </a:t>
            </a:r>
            <a:r>
              <a:rPr lang="tr-TR" dirty="0" err="1" smtClean="0"/>
              <a:t>Leydig</a:t>
            </a:r>
            <a:r>
              <a:rPr lang="tr-TR" dirty="0" smtClean="0"/>
              <a:t> hücreli tümör </a:t>
            </a:r>
          </a:p>
          <a:p>
            <a:r>
              <a:rPr lang="tr-TR" dirty="0" err="1" smtClean="0"/>
              <a:t>Sartoli</a:t>
            </a:r>
            <a:r>
              <a:rPr lang="tr-TR" dirty="0" smtClean="0"/>
              <a:t> hücreli tümör </a:t>
            </a:r>
          </a:p>
          <a:p>
            <a:pPr lvl="1"/>
            <a:r>
              <a:rPr lang="tr-TR" dirty="0" err="1" smtClean="0"/>
              <a:t>Lipid</a:t>
            </a:r>
            <a:r>
              <a:rPr lang="tr-TR" dirty="0" smtClean="0"/>
              <a:t>-zengin varyant</a:t>
            </a:r>
          </a:p>
          <a:p>
            <a:pPr lvl="1"/>
            <a:r>
              <a:rPr lang="tr-TR" dirty="0" err="1" smtClean="0"/>
              <a:t>Sklerozan</a:t>
            </a:r>
            <a:r>
              <a:rPr lang="tr-TR" dirty="0" smtClean="0"/>
              <a:t> tip</a:t>
            </a:r>
          </a:p>
          <a:p>
            <a:pPr lvl="1"/>
            <a:r>
              <a:rPr lang="tr-TR" dirty="0" err="1" smtClean="0"/>
              <a:t>Large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kalsifiye</a:t>
            </a:r>
            <a:r>
              <a:rPr lang="tr-TR" dirty="0" smtClean="0"/>
              <a:t> tip</a:t>
            </a:r>
          </a:p>
          <a:p>
            <a:pPr lvl="1"/>
            <a:r>
              <a:rPr lang="tr-TR" dirty="0" err="1" smtClean="0"/>
              <a:t>Malign</a:t>
            </a:r>
            <a:r>
              <a:rPr lang="tr-TR" dirty="0" smtClean="0"/>
              <a:t> </a:t>
            </a:r>
            <a:r>
              <a:rPr lang="tr-TR" dirty="0" err="1" smtClean="0"/>
              <a:t>Sartoli</a:t>
            </a:r>
            <a:r>
              <a:rPr lang="tr-TR" dirty="0" smtClean="0"/>
              <a:t> hücreli tümör </a:t>
            </a:r>
          </a:p>
          <a:p>
            <a:r>
              <a:rPr lang="tr-TR" dirty="0" err="1" smtClean="0"/>
              <a:t>Granüloza</a:t>
            </a:r>
            <a:r>
              <a:rPr lang="tr-TR" dirty="0" smtClean="0"/>
              <a:t> hücreli tümör </a:t>
            </a:r>
          </a:p>
          <a:p>
            <a:pPr lvl="1"/>
            <a:r>
              <a:rPr lang="tr-TR" dirty="0" err="1" smtClean="0"/>
              <a:t>Adult</a:t>
            </a:r>
            <a:r>
              <a:rPr lang="tr-TR" dirty="0" smtClean="0"/>
              <a:t> tip</a:t>
            </a:r>
          </a:p>
          <a:p>
            <a:pPr lvl="1"/>
            <a:r>
              <a:rPr lang="tr-TR" dirty="0" err="1" smtClean="0"/>
              <a:t>Juvenil</a:t>
            </a:r>
            <a:r>
              <a:rPr lang="tr-TR" dirty="0" smtClean="0"/>
              <a:t> tip</a:t>
            </a:r>
          </a:p>
          <a:p>
            <a:r>
              <a:rPr lang="tr-TR" dirty="0" err="1" smtClean="0"/>
              <a:t>Tekoma</a:t>
            </a:r>
            <a:r>
              <a:rPr lang="tr-TR" dirty="0" smtClean="0"/>
              <a:t> /</a:t>
            </a:r>
            <a:r>
              <a:rPr lang="tr-TR" dirty="0" err="1" smtClean="0"/>
              <a:t>fibroma</a:t>
            </a:r>
            <a:r>
              <a:rPr lang="tr-TR" dirty="0" smtClean="0"/>
              <a:t> </a:t>
            </a:r>
          </a:p>
          <a:p>
            <a:r>
              <a:rPr lang="tr-TR" dirty="0" smtClean="0"/>
              <a:t>Diğer  </a:t>
            </a:r>
            <a:r>
              <a:rPr lang="en-US" dirty="0" smtClean="0"/>
              <a:t>sex </a:t>
            </a:r>
            <a:r>
              <a:rPr lang="tr-TR" dirty="0" smtClean="0"/>
              <a:t>k</a:t>
            </a:r>
            <a:r>
              <a:rPr lang="en-US" dirty="0" err="1" smtClean="0"/>
              <a:t>ord</a:t>
            </a:r>
            <a:r>
              <a:rPr lang="en-US" dirty="0" smtClean="0"/>
              <a:t>/</a:t>
            </a:r>
            <a:r>
              <a:rPr lang="en-US" dirty="0" err="1" smtClean="0"/>
              <a:t>gonadal</a:t>
            </a:r>
            <a:r>
              <a:rPr lang="en-US" dirty="0" smtClean="0"/>
              <a:t> </a:t>
            </a:r>
            <a:r>
              <a:rPr lang="en-US" dirty="0" err="1" smtClean="0"/>
              <a:t>stromal</a:t>
            </a:r>
            <a:r>
              <a:rPr lang="en-US" dirty="0" smtClean="0"/>
              <a:t> t</a:t>
            </a:r>
            <a:r>
              <a:rPr lang="tr-TR" dirty="0" err="1" smtClean="0"/>
              <a:t>ümörler</a:t>
            </a:r>
            <a:endParaRPr lang="en-US" dirty="0" smtClean="0"/>
          </a:p>
          <a:p>
            <a:pPr lvl="1"/>
            <a:r>
              <a:rPr lang="tr-TR" dirty="0" err="1" smtClean="0"/>
              <a:t>İnkomplet</a:t>
            </a:r>
            <a:r>
              <a:rPr lang="tr-TR" dirty="0" smtClean="0"/>
              <a:t> </a:t>
            </a:r>
            <a:r>
              <a:rPr lang="tr-TR" dirty="0" err="1" smtClean="0"/>
              <a:t>diferansiye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Mix</a:t>
            </a:r>
            <a:r>
              <a:rPr lang="tr-TR" dirty="0" smtClean="0"/>
              <a:t> tip</a:t>
            </a:r>
          </a:p>
          <a:p>
            <a:pPr lvl="1"/>
            <a:r>
              <a:rPr lang="tr-TR" dirty="0" smtClean="0"/>
              <a:t>G</a:t>
            </a:r>
            <a:r>
              <a:rPr lang="en-US" dirty="0" err="1" smtClean="0"/>
              <a:t>erm</a:t>
            </a:r>
            <a:r>
              <a:rPr lang="en-US" dirty="0" smtClean="0"/>
              <a:t> cell </a:t>
            </a:r>
            <a:r>
              <a:rPr lang="tr-TR" dirty="0" smtClean="0"/>
              <a:t>+ </a:t>
            </a:r>
            <a:r>
              <a:rPr lang="en-US" dirty="0" smtClean="0"/>
              <a:t>sex </a:t>
            </a:r>
            <a:r>
              <a:rPr lang="tr-TR" dirty="0" smtClean="0"/>
              <a:t>k</a:t>
            </a:r>
            <a:r>
              <a:rPr lang="en-US" dirty="0" err="1" smtClean="0"/>
              <a:t>ord</a:t>
            </a:r>
            <a:r>
              <a:rPr lang="en-US" dirty="0" smtClean="0"/>
              <a:t>/</a:t>
            </a:r>
            <a:r>
              <a:rPr lang="en-US" dirty="0" err="1" smtClean="0"/>
              <a:t>gonadal</a:t>
            </a:r>
            <a:r>
              <a:rPr lang="en-US" dirty="0" smtClean="0"/>
              <a:t> </a:t>
            </a:r>
            <a:r>
              <a:rPr lang="en-US" dirty="0" err="1" smtClean="0"/>
              <a:t>stromal</a:t>
            </a:r>
            <a:r>
              <a:rPr lang="en-US" dirty="0" smtClean="0"/>
              <a:t> (</a:t>
            </a:r>
            <a:r>
              <a:rPr lang="en-US" dirty="0" err="1" smtClean="0"/>
              <a:t>gonadoblastoma</a:t>
            </a:r>
            <a:r>
              <a:rPr lang="en-US" dirty="0" smtClean="0"/>
              <a:t>).</a:t>
            </a:r>
            <a:endParaRPr lang="tr-T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tr-TR" b="1" dirty="0" smtClean="0"/>
              <a:t>3. Diğer </a:t>
            </a:r>
            <a:r>
              <a:rPr lang="tr-TR" b="1" dirty="0" err="1" smtClean="0"/>
              <a:t>non</a:t>
            </a:r>
            <a:r>
              <a:rPr lang="tr-TR" b="1" dirty="0" smtClean="0"/>
              <a:t>-spesifik </a:t>
            </a:r>
            <a:r>
              <a:rPr lang="tr-TR" b="1" dirty="0" err="1" smtClean="0"/>
              <a:t>stromal</a:t>
            </a:r>
            <a:r>
              <a:rPr lang="tr-TR" b="1" dirty="0" smtClean="0"/>
              <a:t> tümörler</a:t>
            </a:r>
          </a:p>
          <a:p>
            <a:r>
              <a:rPr lang="tr-TR" dirty="0" err="1" smtClean="0"/>
              <a:t>Ovarian</a:t>
            </a:r>
            <a:r>
              <a:rPr lang="tr-TR" dirty="0" smtClean="0"/>
              <a:t> </a:t>
            </a:r>
            <a:r>
              <a:rPr lang="tr-TR" dirty="0" err="1" smtClean="0"/>
              <a:t>epitelyal</a:t>
            </a:r>
            <a:r>
              <a:rPr lang="tr-TR" dirty="0" smtClean="0"/>
              <a:t> tümörler</a:t>
            </a:r>
          </a:p>
          <a:p>
            <a:r>
              <a:rPr lang="tr-TR" dirty="0" err="1" smtClean="0"/>
              <a:t>Kollektör</a:t>
            </a:r>
            <a:r>
              <a:rPr lang="tr-TR" dirty="0" smtClean="0"/>
              <a:t> kanal ve </a:t>
            </a:r>
            <a:r>
              <a:rPr lang="tr-TR" dirty="0" err="1" smtClean="0"/>
              <a:t>rete</a:t>
            </a:r>
            <a:r>
              <a:rPr lang="tr-TR" dirty="0" smtClean="0"/>
              <a:t> testis kökenli</a:t>
            </a:r>
            <a:endParaRPr lang="en-US" dirty="0" smtClean="0"/>
          </a:p>
          <a:p>
            <a:r>
              <a:rPr lang="tr-TR" dirty="0" err="1" smtClean="0"/>
              <a:t>Benign</a:t>
            </a:r>
            <a:r>
              <a:rPr lang="tr-TR" dirty="0" smtClean="0"/>
              <a:t> veya </a:t>
            </a:r>
            <a:r>
              <a:rPr lang="tr-TR" dirty="0" err="1" smtClean="0"/>
              <a:t>malign</a:t>
            </a:r>
            <a:r>
              <a:rPr lang="tr-TR" dirty="0" smtClean="0"/>
              <a:t> </a:t>
            </a:r>
            <a:r>
              <a:rPr lang="en-US" dirty="0" smtClean="0"/>
              <a:t>non-</a:t>
            </a:r>
            <a:r>
              <a:rPr lang="en-US" dirty="0" err="1" smtClean="0"/>
              <a:t>spe</a:t>
            </a:r>
            <a:r>
              <a:rPr lang="tr-TR" dirty="0" err="1" smtClean="0"/>
              <a:t>sifik</a:t>
            </a:r>
            <a:r>
              <a:rPr lang="en-US" dirty="0" smtClean="0"/>
              <a:t> </a:t>
            </a:r>
            <a:r>
              <a:rPr lang="en-US" dirty="0" err="1" smtClean="0"/>
              <a:t>stroma</a:t>
            </a:r>
            <a:r>
              <a:rPr lang="tr-TR" dirty="0" smtClean="0"/>
              <a:t>l tümörler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mtClean="0"/>
              <a:t>Medikal öykü</a:t>
            </a:r>
          </a:p>
          <a:p>
            <a:r>
              <a:rPr lang="tr-TR" dirty="0" smtClean="0"/>
              <a:t>Fizik muayene</a:t>
            </a:r>
          </a:p>
          <a:p>
            <a:r>
              <a:rPr lang="tr-TR" dirty="0" smtClean="0"/>
              <a:t>Görüntüleme</a:t>
            </a:r>
          </a:p>
          <a:p>
            <a:r>
              <a:rPr lang="tr-TR" dirty="0" smtClean="0"/>
              <a:t>Serum tümör belirleyicileri</a:t>
            </a:r>
            <a:endParaRPr lang="tr-T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Tipik semptom: Yeni ortaya çıkan tek taraflı ağrısız kitle </a:t>
            </a:r>
          </a:p>
          <a:p>
            <a:pPr lvl="1"/>
            <a:r>
              <a:rPr lang="tr-TR" dirty="0" smtClean="0"/>
              <a:t>%27 ağrı (+)</a:t>
            </a:r>
          </a:p>
          <a:p>
            <a:pPr lvl="1"/>
            <a:r>
              <a:rPr lang="tr-TR" dirty="0" smtClean="0"/>
              <a:t>%20 ilk semptom ağrı (+)</a:t>
            </a:r>
          </a:p>
          <a:p>
            <a:r>
              <a:rPr lang="tr-TR" dirty="0" smtClean="0"/>
              <a:t>Travmaya </a:t>
            </a:r>
            <a:r>
              <a:rPr lang="tr-TR" dirty="0" err="1" smtClean="0"/>
              <a:t>sekonder</a:t>
            </a:r>
            <a:r>
              <a:rPr lang="tr-TR" dirty="0" smtClean="0"/>
              <a:t> değerlendirmede tesadüfi saptanabilir. </a:t>
            </a:r>
          </a:p>
          <a:p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seminamatöz</a:t>
            </a:r>
            <a:r>
              <a:rPr lang="tr-TR" dirty="0" smtClean="0"/>
              <a:t> olguların %7’sinde </a:t>
            </a:r>
            <a:r>
              <a:rPr lang="tr-TR" dirty="0" err="1" smtClean="0"/>
              <a:t>jinekomasti</a:t>
            </a:r>
            <a:endParaRPr lang="tr-TR" dirty="0" smtClean="0"/>
          </a:p>
          <a:p>
            <a:r>
              <a:rPr lang="tr-TR" dirty="0" smtClean="0"/>
              <a:t>%11 sırt ve </a:t>
            </a:r>
            <a:r>
              <a:rPr lang="tr-TR" dirty="0" err="1" smtClean="0"/>
              <a:t>lomber</a:t>
            </a:r>
            <a:r>
              <a:rPr lang="tr-TR" dirty="0" smtClean="0"/>
              <a:t> ağrı </a:t>
            </a:r>
          </a:p>
          <a:p>
            <a:r>
              <a:rPr lang="tr-TR" dirty="0" smtClean="0"/>
              <a:t>%</a:t>
            </a:r>
            <a:r>
              <a:rPr lang="en-US" dirty="0" smtClean="0"/>
              <a:t>10</a:t>
            </a:r>
            <a:r>
              <a:rPr lang="tr-TR" dirty="0" smtClean="0"/>
              <a:t> olguda </a:t>
            </a:r>
            <a:r>
              <a:rPr lang="tr-TR" dirty="0" err="1" smtClean="0"/>
              <a:t>orşit</a:t>
            </a:r>
            <a:r>
              <a:rPr lang="tr-TR" dirty="0" smtClean="0"/>
              <a:t> benzeri tablo (+)</a:t>
            </a:r>
          </a:p>
          <a:p>
            <a:r>
              <a:rPr lang="tr-TR" b="1" dirty="0" smtClean="0"/>
              <a:t>Fizik Muayene</a:t>
            </a:r>
          </a:p>
          <a:p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971600" y="5445224"/>
            <a:ext cx="2232248" cy="504056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Görüntüleme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USG’nin</a:t>
            </a:r>
            <a:r>
              <a:rPr lang="tr-TR" dirty="0" smtClean="0"/>
              <a:t> </a:t>
            </a:r>
            <a:r>
              <a:rPr lang="tr-TR" dirty="0" err="1" smtClean="0"/>
              <a:t>sensitivitesi</a:t>
            </a:r>
            <a:r>
              <a:rPr lang="tr-TR" dirty="0" smtClean="0"/>
              <a:t> %100</a:t>
            </a:r>
          </a:p>
          <a:p>
            <a:pPr lvl="1"/>
            <a:r>
              <a:rPr lang="tr-TR" dirty="0" err="1" smtClean="0"/>
              <a:t>Palpabl</a:t>
            </a:r>
            <a:r>
              <a:rPr lang="tr-TR" dirty="0" smtClean="0"/>
              <a:t> kitle (+)</a:t>
            </a:r>
          </a:p>
          <a:p>
            <a:pPr lvl="1"/>
            <a:r>
              <a:rPr lang="tr-TR" dirty="0" err="1" smtClean="0"/>
              <a:t>Palpabl</a:t>
            </a:r>
            <a:r>
              <a:rPr lang="tr-TR" dirty="0" smtClean="0"/>
              <a:t> kitle -/ + Serum tümör belirleyicileri (AFP ve </a:t>
            </a:r>
            <a:r>
              <a:rPr lang="tr-TR" dirty="0" err="1" smtClean="0"/>
              <a:t>hCG</a:t>
            </a:r>
            <a:r>
              <a:rPr lang="tr-TR" dirty="0" smtClean="0"/>
              <a:t>) yüksek</a:t>
            </a:r>
          </a:p>
          <a:p>
            <a:pPr lvl="1"/>
            <a:r>
              <a:rPr lang="tr-TR" dirty="0" err="1" smtClean="0"/>
              <a:t>İnhomojen</a:t>
            </a:r>
            <a:r>
              <a:rPr lang="tr-TR" dirty="0" smtClean="0"/>
              <a:t> </a:t>
            </a:r>
            <a:r>
              <a:rPr lang="tr-TR" dirty="0" err="1" smtClean="0"/>
              <a:t>parankim</a:t>
            </a:r>
            <a:r>
              <a:rPr lang="tr-TR" dirty="0" smtClean="0"/>
              <a:t>, &lt;12 ml </a:t>
            </a:r>
            <a:r>
              <a:rPr lang="tr-TR" dirty="0" err="1" smtClean="0"/>
              <a:t>atrofik</a:t>
            </a:r>
            <a:r>
              <a:rPr lang="tr-TR" dirty="0" smtClean="0"/>
              <a:t> testis ve/veya inmemiş testis öyküsü (+) ise</a:t>
            </a:r>
          </a:p>
          <a:p>
            <a:pPr lvl="1"/>
            <a:r>
              <a:rPr lang="tr-TR" dirty="0" smtClean="0"/>
              <a:t>Risk faktörleri yoksa </a:t>
            </a:r>
            <a:r>
              <a:rPr lang="tr-TR" dirty="0" err="1" smtClean="0"/>
              <a:t>testiküler</a:t>
            </a:r>
            <a:r>
              <a:rPr lang="tr-TR" dirty="0" smtClean="0"/>
              <a:t> </a:t>
            </a:r>
            <a:r>
              <a:rPr lang="tr-TR" dirty="0" err="1" smtClean="0"/>
              <a:t>mikrolityazis</a:t>
            </a:r>
            <a:r>
              <a:rPr lang="tr-TR" dirty="0" smtClean="0"/>
              <a:t> USG ile takip </a:t>
            </a:r>
            <a:r>
              <a:rPr lang="tr-TR" dirty="0" err="1" smtClean="0"/>
              <a:t>endikasyonu</a:t>
            </a:r>
            <a:r>
              <a:rPr lang="tr-TR" dirty="0" smtClean="0"/>
              <a:t> değil.</a:t>
            </a:r>
          </a:p>
          <a:p>
            <a:r>
              <a:rPr lang="tr-TR" dirty="0" smtClean="0"/>
              <a:t>MRI </a:t>
            </a:r>
            <a:r>
              <a:rPr lang="tr-TR" dirty="0" err="1" smtClean="0"/>
              <a:t>sensitivitesi</a:t>
            </a:r>
            <a:r>
              <a:rPr lang="tr-TR" dirty="0" smtClean="0"/>
              <a:t> %100, </a:t>
            </a:r>
            <a:r>
              <a:rPr lang="tr-TR" dirty="0" err="1" smtClean="0"/>
              <a:t>spesifitesi</a:t>
            </a:r>
            <a:r>
              <a:rPr lang="tr-TR" dirty="0" smtClean="0"/>
              <a:t> %96-100</a:t>
            </a:r>
            <a:endParaRPr lang="tr-T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talama">
  <a:themeElements>
    <a:clrScheme name="Ortalam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447</TotalTime>
  <Words>1051</Words>
  <Application>Microsoft Macintosh PowerPoint</Application>
  <PresentationFormat>On-screen Show (4:3)</PresentationFormat>
  <Paragraphs>190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Ortalama</vt:lpstr>
      <vt:lpstr>Testİs Tümörlerİ:  TanI, SInIflandIrma ve Evreleme  </vt:lpstr>
      <vt:lpstr>İnsidans </vt:lpstr>
      <vt:lpstr>Risk Faktörleri</vt:lpstr>
      <vt:lpstr>Patolojik Sınıflandırma (WHO – 2004)</vt:lpstr>
      <vt:lpstr>Patolojik Sınıflandırma</vt:lpstr>
      <vt:lpstr>PowerPoint Presentation</vt:lpstr>
      <vt:lpstr>Tanı</vt:lpstr>
      <vt:lpstr>Klinik değerlendirme</vt:lpstr>
      <vt:lpstr>Görüntüleme</vt:lpstr>
      <vt:lpstr>Serum Tümör Belirleyicileri</vt:lpstr>
      <vt:lpstr>Evreleme amaçlı görüntüleme</vt:lpstr>
      <vt:lpstr>Royal – Marsden Sınıflaması</vt:lpstr>
      <vt:lpstr>TNM Klasifikasyonu</vt:lpstr>
      <vt:lpstr>TNM Klasifikasyonu</vt:lpstr>
      <vt:lpstr>TNM Klasifikasyonu</vt:lpstr>
      <vt:lpstr>TNM Klasifikasyonu</vt:lpstr>
      <vt:lpstr>TNM’e göre Evreleme</vt:lpstr>
      <vt:lpstr>IGCCG (International Germ Cell Cancer Collaborative Group) Kriterlerine Göre  İyi Prognoz Grupları</vt:lpstr>
      <vt:lpstr>Orta Riskli Grup</vt:lpstr>
      <vt:lpstr>Yüksek Riskli Grup</vt:lpstr>
      <vt:lpstr>Evre I Hastalık   Patolojik Kötü Prognoz Kriterleri </vt:lpstr>
      <vt:lpstr>Metastatik Hastalık İçin Patolojik  Kötü Prognoz Kriterleri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Testİs Tümörleri:  TanI, SInIflandIrma ve Evreleme  </dc:title>
  <dc:creator>HAN</dc:creator>
  <cp:lastModifiedBy>aplle HAN</cp:lastModifiedBy>
  <cp:revision>51</cp:revision>
  <dcterms:created xsi:type="dcterms:W3CDTF">2014-05-07T10:50:35Z</dcterms:created>
  <dcterms:modified xsi:type="dcterms:W3CDTF">2014-05-30T19:26:24Z</dcterms:modified>
</cp:coreProperties>
</file>