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8"/>
  </p:notesMasterIdLst>
  <p:sldIdLst>
    <p:sldId id="256" r:id="rId3"/>
    <p:sldId id="280" r:id="rId4"/>
    <p:sldId id="257" r:id="rId5"/>
    <p:sldId id="258" r:id="rId6"/>
    <p:sldId id="282" r:id="rId7"/>
    <p:sldId id="259" r:id="rId8"/>
    <p:sldId id="261" r:id="rId9"/>
    <p:sldId id="260" r:id="rId10"/>
    <p:sldId id="262" r:id="rId11"/>
    <p:sldId id="263" r:id="rId12"/>
    <p:sldId id="264" r:id="rId13"/>
    <p:sldId id="283" r:id="rId14"/>
    <p:sldId id="281" r:id="rId15"/>
    <p:sldId id="265" r:id="rId16"/>
    <p:sldId id="278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8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1AD5-3CA5-441C-BA12-36FDCC45790E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FA94-2703-4E3A-8B84-BCDAD7AF13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71ABA2-BD59-4D53-A699-786C001B6131}" type="slidenum">
              <a:rPr lang="tr-TR" smtClean="0"/>
              <a:pPr/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Nöbet gelişimi %0.6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1FA94-2703-4E3A-8B84-BCDAD7AF13EA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0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20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75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42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32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882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11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71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16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33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7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72A4-BA90-4498-885F-65B64C3C5596}" type="datetimeFigureOut">
              <a:rPr lang="tr-TR" smtClean="0"/>
              <a:pPr/>
              <a:t>30.05.2014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B63D-DB1E-463C-83BF-A020CAD1F6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1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KASTRASYONA DİRENÇLİ PROSTAT KANSERİNDE TEDAVİ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705600" cy="129614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Prof.Dr</a:t>
            </a:r>
            <a:r>
              <a:rPr lang="tr-TR" dirty="0" smtClean="0"/>
              <a:t>.</a:t>
            </a:r>
            <a:r>
              <a:rPr lang="tr-TR" dirty="0" err="1" smtClean="0"/>
              <a:t>M.Sakıp</a:t>
            </a:r>
            <a:r>
              <a:rPr lang="tr-TR" dirty="0" smtClean="0"/>
              <a:t> ERTURHAN</a:t>
            </a:r>
          </a:p>
          <a:p>
            <a:r>
              <a:rPr lang="tr-TR" dirty="0" smtClean="0"/>
              <a:t>Gaziantep Üniversitesi Tıp Fakültesi</a:t>
            </a:r>
          </a:p>
          <a:p>
            <a:r>
              <a:rPr lang="tr-TR" dirty="0" smtClean="0"/>
              <a:t>Üroloji A.D.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3367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20688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63367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İkincil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Manüplasyonlar</a:t>
            </a:r>
            <a:r>
              <a:rPr lang="tr-TR" dirty="0" smtClean="0"/>
              <a:t> – </a:t>
            </a:r>
            <a:br>
              <a:rPr lang="tr-TR" dirty="0" smtClean="0"/>
            </a:br>
            <a:r>
              <a:rPr lang="tr-TR" dirty="0" smtClean="0"/>
              <a:t>Yeni jenerasyon </a:t>
            </a:r>
            <a:r>
              <a:rPr lang="tr-TR" dirty="0" err="1" smtClean="0"/>
              <a:t>Hormonoterapi</a:t>
            </a:r>
            <a:r>
              <a:rPr lang="tr-TR" dirty="0" smtClean="0"/>
              <a:t> ajanları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Abirateron</a:t>
            </a:r>
            <a:r>
              <a:rPr lang="tr-TR" dirty="0" smtClean="0"/>
              <a:t> asetat</a:t>
            </a:r>
          </a:p>
          <a:p>
            <a:pPr lvl="1"/>
            <a:r>
              <a:rPr lang="tr-TR" dirty="0" err="1" smtClean="0"/>
              <a:t>Ekstragonodal</a:t>
            </a:r>
            <a:r>
              <a:rPr lang="tr-TR" dirty="0" smtClean="0"/>
              <a:t> ve </a:t>
            </a:r>
            <a:r>
              <a:rPr lang="tr-TR" dirty="0" err="1" smtClean="0"/>
              <a:t>testiküler</a:t>
            </a:r>
            <a:r>
              <a:rPr lang="tr-TR" dirty="0" smtClean="0"/>
              <a:t> </a:t>
            </a:r>
            <a:r>
              <a:rPr lang="tr-TR" dirty="0" err="1" smtClean="0"/>
              <a:t>androjen</a:t>
            </a:r>
            <a:r>
              <a:rPr lang="tr-TR" dirty="0" smtClean="0"/>
              <a:t> </a:t>
            </a:r>
            <a:r>
              <a:rPr lang="tr-TR" dirty="0" err="1" smtClean="0"/>
              <a:t>biyosentezinde</a:t>
            </a:r>
            <a:r>
              <a:rPr lang="tr-TR" dirty="0" smtClean="0"/>
              <a:t> kritik bir role sahip olan </a:t>
            </a:r>
            <a:r>
              <a:rPr lang="tr-TR" dirty="0" err="1" smtClean="0"/>
              <a:t>Cyp</a:t>
            </a:r>
            <a:r>
              <a:rPr lang="tr-TR" dirty="0" smtClean="0"/>
              <a:t>-p 450 c17 enzimini </a:t>
            </a:r>
            <a:r>
              <a:rPr lang="tr-TR" dirty="0" err="1" smtClean="0"/>
              <a:t>inhibe</a:t>
            </a:r>
            <a:r>
              <a:rPr lang="tr-TR" dirty="0" smtClean="0"/>
              <a:t> etmektedir.</a:t>
            </a:r>
          </a:p>
          <a:p>
            <a:r>
              <a:rPr lang="tr-TR" dirty="0" err="1" smtClean="0"/>
              <a:t>Randomize</a:t>
            </a:r>
            <a:r>
              <a:rPr lang="tr-TR" dirty="0" smtClean="0"/>
              <a:t>, </a:t>
            </a:r>
            <a:r>
              <a:rPr lang="tr-TR" dirty="0" err="1" smtClean="0"/>
              <a:t>prospektif</a:t>
            </a:r>
            <a:r>
              <a:rPr lang="tr-TR" dirty="0" smtClean="0"/>
              <a:t>, çift kör faz III çalışması</a:t>
            </a:r>
          </a:p>
          <a:p>
            <a:pPr lvl="1"/>
            <a:r>
              <a:rPr lang="tr-TR" dirty="0" smtClean="0"/>
              <a:t>N=1088, </a:t>
            </a:r>
            <a:r>
              <a:rPr lang="tr-TR" dirty="0" err="1" smtClean="0"/>
              <a:t>abirateron</a:t>
            </a:r>
            <a:r>
              <a:rPr lang="tr-TR" dirty="0" smtClean="0"/>
              <a:t> vs </a:t>
            </a:r>
            <a:r>
              <a:rPr lang="tr-TR" dirty="0" err="1" smtClean="0"/>
              <a:t>plasebo</a:t>
            </a:r>
            <a:r>
              <a:rPr lang="tr-TR" dirty="0" smtClean="0"/>
              <a:t> (+ </a:t>
            </a:r>
            <a:r>
              <a:rPr lang="tr-TR" dirty="0" err="1" smtClean="0"/>
              <a:t>prednizolon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</a:t>
            </a:r>
            <a:r>
              <a:rPr lang="en-US" dirty="0" err="1" smtClean="0"/>
              <a:t>biraterone</a:t>
            </a:r>
            <a:r>
              <a:rPr lang="en-US" dirty="0" smtClean="0"/>
              <a:t> acetate-</a:t>
            </a:r>
            <a:r>
              <a:rPr lang="tr-TR" dirty="0" smtClean="0"/>
              <a:t> kolunda radyolojik </a:t>
            </a:r>
            <a:r>
              <a:rPr lang="tr-TR" dirty="0" err="1" smtClean="0"/>
              <a:t>progresyon</a:t>
            </a:r>
            <a:r>
              <a:rPr lang="tr-TR" dirty="0" smtClean="0"/>
              <a:t> ve ölüm riskinde %57 oranında azalma </a:t>
            </a:r>
            <a:r>
              <a:rPr lang="en-US" dirty="0" smtClean="0"/>
              <a:t>( [HR], 0.43; </a:t>
            </a:r>
            <a:r>
              <a:rPr lang="tr-TR" dirty="0" smtClean="0"/>
              <a:t>%</a:t>
            </a:r>
            <a:r>
              <a:rPr lang="en-US" dirty="0" smtClean="0"/>
              <a:t>95</a:t>
            </a:r>
            <a:r>
              <a:rPr lang="tr-TR" dirty="0" smtClean="0"/>
              <a:t> CI </a:t>
            </a:r>
            <a:r>
              <a:rPr lang="en-US" dirty="0" smtClean="0"/>
              <a:t>: 0.35 to</a:t>
            </a:r>
            <a:r>
              <a:rPr lang="tr-TR" dirty="0" smtClean="0"/>
              <a:t> </a:t>
            </a:r>
            <a:r>
              <a:rPr lang="en-US" dirty="0" smtClean="0"/>
              <a:t>0.52; P&lt;0.001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Ağrı </a:t>
            </a:r>
            <a:r>
              <a:rPr lang="tr-TR" dirty="0" err="1" smtClean="0"/>
              <a:t>progresyonu</a:t>
            </a:r>
            <a:r>
              <a:rPr lang="tr-TR" dirty="0" smtClean="0"/>
              <a:t> zamanında uzama ve fonksiyonel durum gerilemesinde anlamlı azalma ( p=0.05 ve p=0.003)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İkincil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Manüplasyonlar</a:t>
            </a:r>
            <a:r>
              <a:rPr lang="tr-TR" dirty="0" smtClean="0"/>
              <a:t> – </a:t>
            </a:r>
            <a:br>
              <a:rPr lang="tr-TR" dirty="0" smtClean="0"/>
            </a:br>
            <a:r>
              <a:rPr lang="tr-TR" dirty="0" smtClean="0"/>
              <a:t>Yeni jenerasyon </a:t>
            </a:r>
            <a:r>
              <a:rPr lang="tr-TR" dirty="0" err="1" smtClean="0"/>
              <a:t>Hormonoterapi</a:t>
            </a:r>
            <a:r>
              <a:rPr lang="tr-TR" dirty="0" smtClean="0"/>
              <a:t> ajanları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Enzalutamid</a:t>
            </a:r>
            <a:r>
              <a:rPr lang="tr-TR" dirty="0" smtClean="0"/>
              <a:t> (MDV3100)</a:t>
            </a:r>
          </a:p>
          <a:p>
            <a:pPr lvl="1"/>
            <a:r>
              <a:rPr lang="tr-TR" dirty="0" err="1" smtClean="0"/>
              <a:t>Androjen</a:t>
            </a:r>
            <a:r>
              <a:rPr lang="tr-TR" dirty="0" smtClean="0"/>
              <a:t> reseptör sinyal inhibitörü</a:t>
            </a:r>
          </a:p>
          <a:p>
            <a:r>
              <a:rPr lang="tr-TR" dirty="0" smtClean="0"/>
              <a:t>N=1717 </a:t>
            </a:r>
            <a:r>
              <a:rPr lang="tr-TR" dirty="0" err="1" smtClean="0"/>
              <a:t>kemonaive</a:t>
            </a:r>
            <a:r>
              <a:rPr lang="tr-TR" dirty="0" smtClean="0"/>
              <a:t> </a:t>
            </a:r>
            <a:r>
              <a:rPr lang="tr-TR" dirty="0" err="1" smtClean="0"/>
              <a:t>KDPCa</a:t>
            </a:r>
            <a:endParaRPr lang="tr-TR" dirty="0" smtClean="0"/>
          </a:p>
          <a:p>
            <a:pPr lvl="1"/>
            <a:r>
              <a:rPr lang="tr-TR" dirty="0" err="1" smtClean="0"/>
              <a:t>Enzalutamid</a:t>
            </a:r>
            <a:r>
              <a:rPr lang="tr-TR" dirty="0" smtClean="0"/>
              <a:t> (160 mg/gün) vs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lvl="1"/>
            <a:r>
              <a:rPr lang="tr-TR" dirty="0" smtClean="0"/>
              <a:t>Radyolojik </a:t>
            </a:r>
            <a:r>
              <a:rPr lang="tr-TR" dirty="0" err="1" smtClean="0"/>
              <a:t>progresyonda</a:t>
            </a:r>
            <a:r>
              <a:rPr lang="tr-TR" dirty="0" smtClean="0"/>
              <a:t> </a:t>
            </a:r>
            <a:r>
              <a:rPr lang="en-US" dirty="0" smtClean="0"/>
              <a:t>(HR 0.186 [CI 0.15-0.23] 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    </a:t>
            </a:r>
            <a:r>
              <a:rPr lang="en-US" dirty="0" smtClean="0"/>
              <a:t>p &lt; 0.0001)</a:t>
            </a:r>
            <a:r>
              <a:rPr lang="tr-TR" dirty="0" smtClean="0"/>
              <a:t> ve genel </a:t>
            </a:r>
            <a:r>
              <a:rPr lang="tr-TR" dirty="0" err="1" smtClean="0"/>
              <a:t>sağkalımda</a:t>
            </a:r>
            <a:r>
              <a:rPr lang="tr-TR" dirty="0" smtClean="0"/>
              <a:t> </a:t>
            </a:r>
            <a:r>
              <a:rPr lang="en-US" dirty="0" smtClean="0"/>
              <a:t>(HR 0.706 [CI</a:t>
            </a:r>
          </a:p>
          <a:p>
            <a:pPr lvl="1">
              <a:buNone/>
            </a:pPr>
            <a:r>
              <a:rPr lang="tr-TR" dirty="0" smtClean="0"/>
              <a:t>   </a:t>
            </a:r>
            <a:r>
              <a:rPr lang="en-US" dirty="0" smtClean="0"/>
              <a:t>0.6-0.84] p &lt; 0.001)</a:t>
            </a:r>
            <a:r>
              <a:rPr lang="tr-TR" dirty="0" smtClean="0"/>
              <a:t>anlamlı avantajlı bulundu.</a:t>
            </a:r>
          </a:p>
          <a:p>
            <a:pPr lvl="1" algn="r">
              <a:buNone/>
            </a:pPr>
            <a:r>
              <a:rPr lang="tr-TR" b="1" i="1" dirty="0" smtClean="0"/>
              <a:t>ASCO- GU, 2014 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Hormonoterapi</a:t>
            </a:r>
            <a:r>
              <a:rPr lang="tr-TR" sz="1800" dirty="0" smtClean="0"/>
              <a:t>     </a:t>
            </a:r>
            <a:r>
              <a:rPr lang="tr-TR" sz="1800" dirty="0" err="1" smtClean="0"/>
              <a:t>Sekonder</a:t>
            </a:r>
            <a:r>
              <a:rPr lang="tr-TR" sz="1800" dirty="0" smtClean="0"/>
              <a:t> </a:t>
            </a:r>
            <a:r>
              <a:rPr lang="tr-TR" sz="1800" dirty="0" err="1" smtClean="0"/>
              <a:t>Hormonal</a:t>
            </a:r>
            <a:r>
              <a:rPr lang="tr-TR" sz="1800" dirty="0" smtClean="0"/>
              <a:t> Man.     </a:t>
            </a:r>
            <a:r>
              <a:rPr lang="tr-TR" sz="1800" dirty="0" err="1" smtClean="0"/>
              <a:t>Docataxel</a:t>
            </a:r>
            <a:r>
              <a:rPr lang="tr-TR" sz="1800" dirty="0" smtClean="0"/>
              <a:t>          </a:t>
            </a:r>
            <a:r>
              <a:rPr lang="tr-TR" sz="1800" dirty="0" err="1" smtClean="0"/>
              <a:t>İntermitan</a:t>
            </a:r>
            <a:r>
              <a:rPr lang="tr-TR" sz="1800" dirty="0" smtClean="0"/>
              <a:t> </a:t>
            </a:r>
            <a:r>
              <a:rPr lang="tr-TR" sz="1800" dirty="0" err="1" smtClean="0"/>
              <a:t>Dxt</a:t>
            </a:r>
            <a:r>
              <a:rPr lang="tr-TR" sz="1800" dirty="0" smtClean="0"/>
              <a:t>  </a:t>
            </a:r>
          </a:p>
          <a:p>
            <a:pPr>
              <a:buNone/>
            </a:pPr>
            <a:r>
              <a:rPr lang="tr-TR" sz="1800" dirty="0" smtClean="0"/>
              <a:t>                            </a:t>
            </a:r>
            <a:r>
              <a:rPr lang="tr-TR" sz="1800" dirty="0" err="1" smtClean="0"/>
              <a:t>Abirateron</a:t>
            </a:r>
            <a:r>
              <a:rPr lang="tr-TR" sz="1800" dirty="0" smtClean="0"/>
              <a:t>		          		      </a:t>
            </a:r>
            <a:r>
              <a:rPr lang="tr-TR" sz="1800" dirty="0" err="1" smtClean="0"/>
              <a:t>Abirateron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		             </a:t>
            </a:r>
            <a:r>
              <a:rPr lang="tr-TR" sz="1800" dirty="0" err="1" smtClean="0"/>
              <a:t>Enzalutamid</a:t>
            </a:r>
            <a:r>
              <a:rPr lang="tr-TR" sz="1800" dirty="0"/>
              <a:t> </a:t>
            </a:r>
            <a:r>
              <a:rPr lang="tr-TR" sz="1800" dirty="0" smtClean="0"/>
              <a:t>    	           		      </a:t>
            </a:r>
            <a:r>
              <a:rPr lang="tr-TR" sz="1800" dirty="0" err="1" smtClean="0"/>
              <a:t>Enzalutamid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				</a:t>
            </a:r>
            <a:r>
              <a:rPr lang="tr-TR" sz="1800" dirty="0"/>
              <a:t> </a:t>
            </a:r>
            <a:r>
              <a:rPr lang="tr-TR" sz="1800" dirty="0" smtClean="0"/>
              <a:t> 	           		      </a:t>
            </a:r>
            <a:r>
              <a:rPr lang="tr-TR" sz="1800" dirty="0" err="1" smtClean="0"/>
              <a:t>Cabazitaxel</a:t>
            </a:r>
            <a:endParaRPr lang="tr-TR" sz="1800" dirty="0" smtClean="0"/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smtClean="0"/>
              <a:t>						     </a:t>
            </a:r>
            <a:r>
              <a:rPr lang="tr-TR" sz="1800" dirty="0" err="1" smtClean="0"/>
              <a:t>Sipuleucel</a:t>
            </a:r>
            <a:r>
              <a:rPr lang="tr-TR" sz="1800" dirty="0" smtClean="0"/>
              <a:t>-T</a:t>
            </a:r>
          </a:p>
        </p:txBody>
      </p:sp>
      <p:sp>
        <p:nvSpPr>
          <p:cNvPr id="6" name="5 Serbest Form"/>
          <p:cNvSpPr/>
          <p:nvPr/>
        </p:nvSpPr>
        <p:spPr>
          <a:xfrm>
            <a:off x="773723" y="1667021"/>
            <a:ext cx="8173329" cy="3024554"/>
          </a:xfrm>
          <a:custGeom>
            <a:avLst/>
            <a:gdLst>
              <a:gd name="connsiteX0" fmla="*/ 0 w 8173329"/>
              <a:gd name="connsiteY0" fmla="*/ 2834641 h 3024554"/>
              <a:gd name="connsiteX1" fmla="*/ 351692 w 8173329"/>
              <a:gd name="connsiteY1" fmla="*/ 513471 h 3024554"/>
              <a:gd name="connsiteX2" fmla="*/ 928468 w 8173329"/>
              <a:gd name="connsiteY2" fmla="*/ 2736167 h 3024554"/>
              <a:gd name="connsiteX3" fmla="*/ 2152357 w 8173329"/>
              <a:gd name="connsiteY3" fmla="*/ 1652954 h 3024554"/>
              <a:gd name="connsiteX4" fmla="*/ 3727939 w 8173329"/>
              <a:gd name="connsiteY4" fmla="*/ 2750234 h 3024554"/>
              <a:gd name="connsiteX5" fmla="*/ 4825219 w 8173329"/>
              <a:gd name="connsiteY5" fmla="*/ 7034 h 3024554"/>
              <a:gd name="connsiteX6" fmla="*/ 5317588 w 8173329"/>
              <a:gd name="connsiteY6" fmla="*/ 2708031 h 3024554"/>
              <a:gd name="connsiteX7" fmla="*/ 6386732 w 8173329"/>
              <a:gd name="connsiteY7" fmla="*/ 1484142 h 3024554"/>
              <a:gd name="connsiteX8" fmla="*/ 7076049 w 8173329"/>
              <a:gd name="connsiteY8" fmla="*/ 2187527 h 3024554"/>
              <a:gd name="connsiteX9" fmla="*/ 8145194 w 8173329"/>
              <a:gd name="connsiteY9" fmla="*/ 1188721 h 3024554"/>
              <a:gd name="connsiteX10" fmla="*/ 8145194 w 8173329"/>
              <a:gd name="connsiteY10" fmla="*/ 1188721 h 3024554"/>
              <a:gd name="connsiteX11" fmla="*/ 8173329 w 8173329"/>
              <a:gd name="connsiteY11" fmla="*/ 1146517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3329" h="3024554">
                <a:moveTo>
                  <a:pt x="0" y="2834641"/>
                </a:moveTo>
                <a:cubicBezTo>
                  <a:pt x="98473" y="1682262"/>
                  <a:pt x="196947" y="529883"/>
                  <a:pt x="351692" y="513471"/>
                </a:cubicBezTo>
                <a:cubicBezTo>
                  <a:pt x="506437" y="497059"/>
                  <a:pt x="628357" y="2546253"/>
                  <a:pt x="928468" y="2736167"/>
                </a:cubicBezTo>
                <a:cubicBezTo>
                  <a:pt x="1228579" y="2926081"/>
                  <a:pt x="1685779" y="1650610"/>
                  <a:pt x="2152357" y="1652954"/>
                </a:cubicBezTo>
                <a:cubicBezTo>
                  <a:pt x="2618935" y="1655298"/>
                  <a:pt x="3282462" y="3024554"/>
                  <a:pt x="3727939" y="2750234"/>
                </a:cubicBezTo>
                <a:cubicBezTo>
                  <a:pt x="4173416" y="2475914"/>
                  <a:pt x="4560278" y="14068"/>
                  <a:pt x="4825219" y="7034"/>
                </a:cubicBezTo>
                <a:cubicBezTo>
                  <a:pt x="5090160" y="0"/>
                  <a:pt x="5057336" y="2461846"/>
                  <a:pt x="5317588" y="2708031"/>
                </a:cubicBezTo>
                <a:cubicBezTo>
                  <a:pt x="5577840" y="2954216"/>
                  <a:pt x="6093655" y="1570893"/>
                  <a:pt x="6386732" y="1484142"/>
                </a:cubicBezTo>
                <a:cubicBezTo>
                  <a:pt x="6679809" y="1397391"/>
                  <a:pt x="6782972" y="2236764"/>
                  <a:pt x="7076049" y="2187527"/>
                </a:cubicBezTo>
                <a:cubicBezTo>
                  <a:pt x="7369126" y="2138290"/>
                  <a:pt x="8145194" y="1188721"/>
                  <a:pt x="8145194" y="1188721"/>
                </a:cubicBezTo>
                <a:lnTo>
                  <a:pt x="8145194" y="1188721"/>
                </a:lnTo>
                <a:lnTo>
                  <a:pt x="8173329" y="114651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7 Düz Ok Bağlayıcısı"/>
          <p:cNvCxnSpPr>
            <a:stCxn id="6" idx="1"/>
          </p:cNvCxnSpPr>
          <p:nvPr/>
        </p:nvCxnSpPr>
        <p:spPr>
          <a:xfrm>
            <a:off x="1125415" y="2180492"/>
            <a:ext cx="62209" cy="23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2915816" y="3356992"/>
            <a:ext cx="51945" cy="1285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5570313" y="1772816"/>
            <a:ext cx="9799" cy="27606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7164288" y="3212976"/>
            <a:ext cx="51945" cy="1285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0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Non</a:t>
            </a:r>
            <a:r>
              <a:rPr lang="tr-TR" b="1" dirty="0" smtClean="0"/>
              <a:t>-</a:t>
            </a:r>
            <a:r>
              <a:rPr lang="tr-TR" b="1" dirty="0" err="1" smtClean="0"/>
              <a:t>Hormonal</a:t>
            </a:r>
            <a:r>
              <a:rPr lang="tr-TR" b="1" dirty="0" smtClean="0"/>
              <a:t> Tedavi</a:t>
            </a:r>
            <a:endParaRPr lang="tr-T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292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Non</a:t>
            </a:r>
            <a:r>
              <a:rPr lang="tr-TR" dirty="0" smtClean="0"/>
              <a:t> – </a:t>
            </a:r>
            <a:r>
              <a:rPr lang="tr-TR" dirty="0" err="1" smtClean="0"/>
              <a:t>Hormonal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Standart Tedavi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err="1" smtClean="0"/>
              <a:t>Docataxel</a:t>
            </a:r>
            <a:endParaRPr lang="tr-TR" dirty="0" smtClean="0"/>
          </a:p>
          <a:p>
            <a:pPr algn="ctr">
              <a:buNone/>
            </a:pPr>
            <a:r>
              <a:rPr lang="tr-TR" dirty="0" smtClean="0"/>
              <a:t>(3 Haftada 1 Kez 75 mg/m</a:t>
            </a:r>
            <a:r>
              <a:rPr lang="tr-TR" baseline="30000" dirty="0" smtClean="0"/>
              <a:t>2</a:t>
            </a:r>
            <a:r>
              <a:rPr lang="tr-TR" dirty="0" smtClean="0"/>
              <a:t> i.v.)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4427984" y="2204864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 – </a:t>
            </a:r>
            <a:r>
              <a:rPr lang="tr-TR" dirty="0" err="1" smtClean="0"/>
              <a:t>Kemo</a:t>
            </a:r>
            <a:r>
              <a:rPr lang="tr-TR" dirty="0" smtClean="0"/>
              <a:t> Periyot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İntermitan</a:t>
            </a:r>
            <a:r>
              <a:rPr lang="tr-TR" dirty="0" smtClean="0"/>
              <a:t> </a:t>
            </a:r>
            <a:r>
              <a:rPr lang="tr-TR" dirty="0" err="1" smtClean="0"/>
              <a:t>docataxel</a:t>
            </a:r>
            <a:endParaRPr lang="tr-TR" dirty="0" smtClean="0"/>
          </a:p>
          <a:p>
            <a:r>
              <a:rPr lang="tr-TR" dirty="0" err="1" smtClean="0"/>
              <a:t>Abirateron</a:t>
            </a:r>
            <a:r>
              <a:rPr lang="tr-TR" dirty="0" smtClean="0"/>
              <a:t> asetat</a:t>
            </a:r>
          </a:p>
          <a:p>
            <a:r>
              <a:rPr lang="tr-TR" dirty="0" err="1" smtClean="0"/>
              <a:t>Cabazitaxel</a:t>
            </a:r>
            <a:endParaRPr lang="tr-TR" dirty="0" smtClean="0"/>
          </a:p>
          <a:p>
            <a:r>
              <a:rPr lang="tr-TR" dirty="0" err="1" smtClean="0"/>
              <a:t>Alpharadin</a:t>
            </a:r>
            <a:endParaRPr lang="tr-TR" dirty="0" smtClean="0"/>
          </a:p>
          <a:p>
            <a:r>
              <a:rPr lang="tr-TR" dirty="0" err="1" smtClean="0"/>
              <a:t>Enzalutamid</a:t>
            </a:r>
            <a:endParaRPr lang="tr-TR" dirty="0" smtClean="0"/>
          </a:p>
          <a:p>
            <a:r>
              <a:rPr lang="tr-TR" dirty="0" err="1" smtClean="0"/>
              <a:t>Sipuleucel</a:t>
            </a:r>
            <a:r>
              <a:rPr lang="tr-TR" dirty="0" smtClean="0"/>
              <a:t> - T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08912" cy="9906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Post  </a:t>
            </a:r>
            <a:r>
              <a:rPr lang="tr-TR" sz="3600" dirty="0" err="1" smtClean="0"/>
              <a:t>Kemo</a:t>
            </a:r>
            <a:r>
              <a:rPr lang="tr-TR" sz="3600" dirty="0" smtClean="0"/>
              <a:t> Periyot – </a:t>
            </a:r>
            <a:r>
              <a:rPr lang="tr-TR" sz="3600" dirty="0" err="1" smtClean="0"/>
              <a:t>İntermitan</a:t>
            </a:r>
            <a:r>
              <a:rPr lang="tr-TR" sz="3600" dirty="0" smtClean="0"/>
              <a:t> </a:t>
            </a:r>
            <a:r>
              <a:rPr lang="tr-TR" sz="3600" dirty="0" err="1" smtClean="0"/>
              <a:t>docataxel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</a:t>
            </a:r>
            <a:r>
              <a:rPr lang="tr-TR" dirty="0" err="1" smtClean="0"/>
              <a:t>siklusta</a:t>
            </a:r>
            <a:r>
              <a:rPr lang="tr-TR" dirty="0" smtClean="0"/>
              <a:t> tam cevap alınanlarda ~%60 PSA cevabı</a:t>
            </a:r>
          </a:p>
          <a:p>
            <a:r>
              <a:rPr lang="tr-TR" dirty="0" smtClean="0"/>
              <a:t>Yeniden </a:t>
            </a:r>
            <a:r>
              <a:rPr lang="tr-TR" dirty="0" err="1" smtClean="0"/>
              <a:t>progresyona</a:t>
            </a:r>
            <a:r>
              <a:rPr lang="tr-TR" dirty="0" smtClean="0"/>
              <a:t> kadar geçen süre 6 ay</a:t>
            </a:r>
          </a:p>
          <a:p>
            <a:r>
              <a:rPr lang="tr-TR" dirty="0" err="1" smtClean="0"/>
              <a:t>Toksisiste</a:t>
            </a:r>
            <a:r>
              <a:rPr lang="tr-TR" dirty="0" smtClean="0"/>
              <a:t> 1. </a:t>
            </a:r>
            <a:r>
              <a:rPr lang="tr-TR" dirty="0" err="1" smtClean="0"/>
              <a:t>siklustan</a:t>
            </a:r>
            <a:r>
              <a:rPr lang="tr-TR" dirty="0" smtClean="0"/>
              <a:t> farklı değil</a:t>
            </a:r>
          </a:p>
          <a:p>
            <a:pPr algn="r">
              <a:buNone/>
            </a:pPr>
            <a:r>
              <a:rPr lang="tr-TR" sz="2800" b="1" i="1" dirty="0" err="1" smtClean="0"/>
              <a:t>Parker</a:t>
            </a:r>
            <a:r>
              <a:rPr lang="tr-TR" sz="2800" b="1" i="1" dirty="0" smtClean="0"/>
              <a:t> C, at al N </a:t>
            </a:r>
            <a:r>
              <a:rPr lang="tr-TR" sz="2800" b="1" i="1" dirty="0" err="1" smtClean="0"/>
              <a:t>Engl</a:t>
            </a:r>
            <a:r>
              <a:rPr lang="tr-TR" sz="2800" b="1" i="1" dirty="0" smtClean="0"/>
              <a:t> J </a:t>
            </a:r>
            <a:r>
              <a:rPr lang="tr-TR" sz="2800" b="1" i="1" dirty="0" err="1" smtClean="0"/>
              <a:t>Med</a:t>
            </a:r>
            <a:r>
              <a:rPr lang="tr-TR" sz="2800" b="1" i="1" dirty="0" smtClean="0"/>
              <a:t>, 2013</a:t>
            </a:r>
            <a:r>
              <a:rPr lang="en-US" sz="2800" b="1" i="1" dirty="0" smtClean="0"/>
              <a:t>.</a:t>
            </a:r>
            <a:endParaRPr lang="tr-TR" sz="2800" b="1" i="1" dirty="0" smtClean="0"/>
          </a:p>
          <a:p>
            <a:pPr algn="r">
              <a:buNone/>
            </a:pPr>
            <a:r>
              <a:rPr lang="en-US" sz="2800" b="1" i="1" dirty="0" err="1" smtClean="0"/>
              <a:t>Bahl</a:t>
            </a:r>
            <a:r>
              <a:rPr lang="en-US" sz="2800" b="1" i="1" dirty="0" smtClean="0"/>
              <a:t> A</a:t>
            </a:r>
            <a:r>
              <a:rPr lang="tr-TR" sz="2800" b="1" i="1" dirty="0" smtClean="0"/>
              <a:t> et al </a:t>
            </a:r>
            <a:r>
              <a:rPr lang="en-US" sz="2800" b="1" i="1" dirty="0" smtClean="0"/>
              <a:t>TROPIC trial. Ann </a:t>
            </a:r>
            <a:r>
              <a:rPr lang="en-US" sz="2800" b="1" i="1" dirty="0" err="1" smtClean="0"/>
              <a:t>Oncol</a:t>
            </a:r>
            <a:r>
              <a:rPr lang="tr-TR" sz="2800" b="1" i="1" dirty="0" smtClean="0"/>
              <a:t>,</a:t>
            </a:r>
            <a:r>
              <a:rPr lang="en-US" sz="2800" b="1" i="1" dirty="0" smtClean="0"/>
              <a:t> 2013</a:t>
            </a:r>
            <a:endParaRPr lang="tr-TR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  </a:t>
            </a:r>
            <a:r>
              <a:rPr lang="tr-TR" dirty="0" err="1" smtClean="0"/>
              <a:t>Kemo</a:t>
            </a:r>
            <a:r>
              <a:rPr lang="tr-TR" dirty="0" smtClean="0"/>
              <a:t> Periyot - </a:t>
            </a:r>
            <a:r>
              <a:rPr lang="tr-TR" dirty="0" err="1" smtClean="0"/>
              <a:t>Cabazitaxel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Taxan</a:t>
            </a:r>
            <a:r>
              <a:rPr lang="tr-TR" dirty="0" smtClean="0"/>
              <a:t> </a:t>
            </a:r>
            <a:r>
              <a:rPr lang="tr-TR" dirty="0" err="1" smtClean="0"/>
              <a:t>derivesidir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Randomize</a:t>
            </a:r>
            <a:r>
              <a:rPr lang="tr-TR" dirty="0" smtClean="0"/>
              <a:t> faz III </a:t>
            </a:r>
            <a:r>
              <a:rPr lang="en-US" dirty="0" smtClean="0"/>
              <a:t> (TROPIC </a:t>
            </a:r>
            <a:r>
              <a:rPr lang="tr-TR" dirty="0" smtClean="0"/>
              <a:t>), n=755, 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cabazitaxel</a:t>
            </a:r>
            <a:r>
              <a:rPr lang="tr-TR" dirty="0" smtClean="0"/>
              <a:t>  </a:t>
            </a:r>
            <a:r>
              <a:rPr lang="en-US" dirty="0" smtClean="0"/>
              <a:t>(25 mg/m</a:t>
            </a:r>
            <a:r>
              <a:rPr lang="en-US" baseline="30000" dirty="0" smtClean="0"/>
              <a:t>2</a:t>
            </a:r>
            <a:r>
              <a:rPr lang="tr-TR" dirty="0" smtClean="0"/>
              <a:t>) vs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en-US" dirty="0" err="1" smtClean="0"/>
              <a:t>mitoxantrone</a:t>
            </a:r>
            <a:r>
              <a:rPr lang="en-US" dirty="0" smtClean="0"/>
              <a:t> (12 mg/m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tr-TR" dirty="0" smtClean="0"/>
              <a:t>(</a:t>
            </a:r>
            <a:r>
              <a:rPr lang="en-US" dirty="0" smtClean="0"/>
              <a:t>+ prednisone</a:t>
            </a:r>
            <a:r>
              <a:rPr lang="tr-TR" dirty="0" smtClean="0"/>
              <a:t>)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 err="1" smtClean="0"/>
              <a:t>sağkalım</a:t>
            </a:r>
            <a:r>
              <a:rPr lang="tr-TR" dirty="0" smtClean="0"/>
              <a:t> ; </a:t>
            </a:r>
            <a:r>
              <a:rPr lang="en-US" dirty="0" smtClean="0"/>
              <a:t>15.1 vs. 12.7 </a:t>
            </a:r>
            <a:r>
              <a:rPr lang="tr-TR" dirty="0" smtClean="0"/>
              <a:t> ay</a:t>
            </a:r>
            <a:r>
              <a:rPr lang="en-US" dirty="0" smtClean="0"/>
              <a:t>,</a:t>
            </a:r>
            <a:r>
              <a:rPr lang="tr-TR" dirty="0" smtClean="0"/>
              <a:t> (</a:t>
            </a:r>
            <a:r>
              <a:rPr lang="en-US" dirty="0" smtClean="0"/>
              <a:t>p &lt; 0.0001</a:t>
            </a:r>
            <a:r>
              <a:rPr lang="tr-TR" dirty="0" smtClean="0"/>
              <a:t>)</a:t>
            </a:r>
          </a:p>
          <a:p>
            <a:r>
              <a:rPr lang="en-US" dirty="0" smtClean="0"/>
              <a:t>PFS </a:t>
            </a:r>
            <a:r>
              <a:rPr lang="tr-TR" dirty="0" smtClean="0"/>
              <a:t>; </a:t>
            </a:r>
            <a:r>
              <a:rPr lang="en-US" dirty="0" smtClean="0"/>
              <a:t>2.8 vs.</a:t>
            </a:r>
            <a:r>
              <a:rPr lang="tr-TR" dirty="0" smtClean="0"/>
              <a:t> </a:t>
            </a:r>
            <a:r>
              <a:rPr lang="en-US" dirty="0" smtClean="0"/>
              <a:t>1.4 </a:t>
            </a:r>
            <a:r>
              <a:rPr lang="tr-TR" dirty="0" smtClean="0"/>
              <a:t>ay</a:t>
            </a:r>
            <a:r>
              <a:rPr lang="en-US" dirty="0" smtClean="0"/>
              <a:t>, </a:t>
            </a:r>
            <a:r>
              <a:rPr lang="tr-TR" dirty="0" smtClean="0"/>
              <a:t>(</a:t>
            </a:r>
            <a:r>
              <a:rPr lang="en-US" dirty="0" smtClean="0"/>
              <a:t>p &lt; 0.0001), </a:t>
            </a:r>
            <a:endParaRPr lang="tr-TR" dirty="0" smtClean="0"/>
          </a:p>
          <a:p>
            <a:r>
              <a:rPr lang="en-US" dirty="0" smtClean="0"/>
              <a:t>PSA </a:t>
            </a:r>
            <a:r>
              <a:rPr lang="tr-TR" dirty="0" smtClean="0"/>
              <a:t>cevabı ; %</a:t>
            </a:r>
            <a:r>
              <a:rPr lang="en-US" dirty="0" smtClean="0"/>
              <a:t>39.2 vs. </a:t>
            </a:r>
            <a:r>
              <a:rPr lang="tr-TR" dirty="0" smtClean="0"/>
              <a:t>%</a:t>
            </a:r>
            <a:r>
              <a:rPr lang="en-US" dirty="0" smtClean="0"/>
              <a:t>17.8, </a:t>
            </a:r>
            <a:r>
              <a:rPr lang="tr-TR" dirty="0" smtClean="0"/>
              <a:t>(</a:t>
            </a:r>
            <a:r>
              <a:rPr lang="en-US" dirty="0" smtClean="0"/>
              <a:t>p &lt; 0.0002). </a:t>
            </a:r>
            <a:endParaRPr lang="tr-TR" dirty="0" smtClean="0"/>
          </a:p>
          <a:p>
            <a:r>
              <a:rPr lang="tr-TR" dirty="0" err="1" smtClean="0"/>
              <a:t>Grade</a:t>
            </a:r>
            <a:r>
              <a:rPr lang="en-US" dirty="0" smtClean="0"/>
              <a:t> 3/4 </a:t>
            </a:r>
            <a:r>
              <a:rPr lang="tr-TR" dirty="0" err="1" smtClean="0"/>
              <a:t>toksisite</a:t>
            </a:r>
            <a:r>
              <a:rPr lang="tr-TR" dirty="0" smtClean="0"/>
              <a:t>; %</a:t>
            </a:r>
            <a:r>
              <a:rPr lang="en-US" dirty="0" smtClean="0"/>
              <a:t>68.2 vs. </a:t>
            </a:r>
            <a:r>
              <a:rPr lang="tr-TR" dirty="0" smtClean="0"/>
              <a:t>%</a:t>
            </a:r>
            <a:r>
              <a:rPr lang="en-US" dirty="0" smtClean="0"/>
              <a:t>47.3, </a:t>
            </a:r>
            <a:r>
              <a:rPr lang="tr-TR" dirty="0" smtClean="0"/>
              <a:t>(</a:t>
            </a:r>
            <a:r>
              <a:rPr lang="en-US" dirty="0" smtClean="0"/>
              <a:t>p&lt;0.0002)</a:t>
            </a:r>
            <a:endParaRPr lang="tr-TR" dirty="0" smtClean="0"/>
          </a:p>
          <a:p>
            <a:pPr algn="r">
              <a:buNone/>
            </a:pPr>
            <a:r>
              <a:rPr lang="tr-TR" b="1" i="1" dirty="0" smtClean="0"/>
              <a:t>de Bono JS et al </a:t>
            </a:r>
            <a:r>
              <a:rPr lang="en-US" b="1" i="1" dirty="0" smtClean="0"/>
              <a:t>Lancet</a:t>
            </a:r>
            <a:r>
              <a:rPr lang="tr-TR" b="1" i="1" dirty="0" smtClean="0"/>
              <a:t>,</a:t>
            </a:r>
            <a:r>
              <a:rPr lang="en-US" b="1" i="1" dirty="0" smtClean="0"/>
              <a:t> 2010</a:t>
            </a:r>
            <a:r>
              <a:rPr lang="tr-TR" b="1" i="1" dirty="0" smtClean="0"/>
              <a:t>.</a:t>
            </a:r>
            <a:r>
              <a:rPr lang="en-US" b="1" i="1" dirty="0" smtClean="0"/>
              <a:t> 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  </a:t>
            </a:r>
            <a:r>
              <a:rPr lang="tr-TR" dirty="0" err="1" smtClean="0"/>
              <a:t>Kemo</a:t>
            </a:r>
            <a:r>
              <a:rPr lang="tr-TR" dirty="0" smtClean="0"/>
              <a:t> Periyot - </a:t>
            </a:r>
            <a:r>
              <a:rPr lang="tr-TR" dirty="0" err="1" smtClean="0"/>
              <a:t>Enzalutamid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AFFIRM </a:t>
            </a:r>
            <a:r>
              <a:rPr lang="tr-TR" dirty="0" smtClean="0"/>
              <a:t> çalışması, N= </a:t>
            </a:r>
            <a:r>
              <a:rPr lang="en-US" dirty="0" smtClean="0"/>
              <a:t>1</a:t>
            </a:r>
            <a:r>
              <a:rPr lang="tr-TR" dirty="0" smtClean="0"/>
              <a:t>.</a:t>
            </a:r>
            <a:r>
              <a:rPr lang="en-US" dirty="0" smtClean="0"/>
              <a:t>199</a:t>
            </a:r>
            <a:r>
              <a:rPr lang="tr-TR" dirty="0" smtClean="0"/>
              <a:t>, </a:t>
            </a:r>
            <a:r>
              <a:rPr lang="tr-TR" dirty="0" err="1" smtClean="0"/>
              <a:t>enzalutamid</a:t>
            </a:r>
            <a:r>
              <a:rPr lang="tr-TR" dirty="0" smtClean="0"/>
              <a:t> vs </a:t>
            </a:r>
            <a:r>
              <a:rPr lang="tr-TR" dirty="0" err="1" smtClean="0"/>
              <a:t>plasebo</a:t>
            </a:r>
            <a:endParaRPr lang="tr-TR" dirty="0" smtClean="0"/>
          </a:p>
          <a:p>
            <a:r>
              <a:rPr lang="tr-TR" dirty="0" err="1" smtClean="0"/>
              <a:t>Median</a:t>
            </a:r>
            <a:r>
              <a:rPr lang="tr-TR" dirty="0" smtClean="0"/>
              <a:t> 14.4 ay izlem sonunda sonlandırıldı.</a:t>
            </a:r>
          </a:p>
          <a:p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sağkalım</a:t>
            </a:r>
            <a:r>
              <a:rPr lang="tr-TR" dirty="0" smtClean="0"/>
              <a:t> 18.4 vs. 13.6 ay </a:t>
            </a:r>
            <a:r>
              <a:rPr lang="en-US" dirty="0" smtClean="0"/>
              <a:t>(p &lt; 0.001).</a:t>
            </a:r>
            <a:endParaRPr lang="tr-TR" dirty="0" smtClean="0"/>
          </a:p>
          <a:p>
            <a:r>
              <a:rPr lang="tr-TR" dirty="0" smtClean="0"/>
              <a:t>Hedeflenen tüm parametrelerde </a:t>
            </a:r>
            <a:r>
              <a:rPr lang="en-US" dirty="0" smtClean="0"/>
              <a:t>(PSA</a:t>
            </a:r>
            <a:r>
              <a:rPr lang="tr-TR" dirty="0" smtClean="0"/>
              <a:t> cevabı</a:t>
            </a:r>
            <a:r>
              <a:rPr lang="en-US" dirty="0" smtClean="0"/>
              <a:t>, </a:t>
            </a:r>
            <a:r>
              <a:rPr lang="tr-TR" dirty="0" smtClean="0"/>
              <a:t>yumuşak doku cevabı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QoL</a:t>
            </a:r>
            <a:r>
              <a:rPr lang="en-US" dirty="0" smtClean="0"/>
              <a:t>, </a:t>
            </a:r>
            <a:r>
              <a:rPr lang="en-US" dirty="0" err="1" smtClean="0"/>
              <a:t>obje</a:t>
            </a:r>
            <a:r>
              <a:rPr lang="tr-TR" dirty="0" err="1" smtClean="0"/>
              <a:t>ktif</a:t>
            </a:r>
            <a:r>
              <a:rPr lang="tr-TR" dirty="0" smtClean="0"/>
              <a:t> </a:t>
            </a:r>
            <a:r>
              <a:rPr lang="tr-TR" dirty="0" err="1" smtClean="0"/>
              <a:t>progresyon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tr-TR" dirty="0" err="1" smtClean="0"/>
              <a:t>enzalutamid</a:t>
            </a:r>
            <a:r>
              <a:rPr lang="tr-TR" dirty="0" smtClean="0"/>
              <a:t> üstün bulundu</a:t>
            </a:r>
            <a:r>
              <a:rPr lang="en-US" dirty="0" smtClean="0"/>
              <a:t>.</a:t>
            </a:r>
            <a:endParaRPr lang="tr-TR" dirty="0" smtClean="0"/>
          </a:p>
          <a:p>
            <a:pPr algn="r">
              <a:buNone/>
            </a:pPr>
            <a:r>
              <a:rPr lang="en-US" sz="2800" b="1" i="1" dirty="0" err="1" smtClean="0"/>
              <a:t>Scher</a:t>
            </a:r>
            <a:r>
              <a:rPr lang="en-US" sz="2800" b="1" i="1" dirty="0" smtClean="0"/>
              <a:t> HI</a:t>
            </a:r>
            <a:r>
              <a:rPr lang="tr-TR" sz="2800" b="1" i="1" dirty="0" smtClean="0"/>
              <a:t> et al </a:t>
            </a:r>
            <a:r>
              <a:rPr lang="en-US" sz="2800" b="1" i="1" dirty="0" smtClean="0"/>
              <a:t>N </a:t>
            </a:r>
            <a:r>
              <a:rPr lang="en-US" sz="2800" b="1" i="1" dirty="0" err="1" smtClean="0"/>
              <a:t>Engl</a:t>
            </a:r>
            <a:r>
              <a:rPr lang="en-US" sz="2800" b="1" i="1" dirty="0" smtClean="0"/>
              <a:t> J Med</a:t>
            </a:r>
            <a:r>
              <a:rPr lang="tr-TR" sz="2800" b="1" i="1" dirty="0" smtClean="0"/>
              <a:t>,</a:t>
            </a:r>
            <a:r>
              <a:rPr lang="en-US" sz="2800" b="1" i="1" dirty="0" smtClean="0"/>
              <a:t> 2012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  </a:t>
            </a:r>
            <a:r>
              <a:rPr lang="tr-TR" dirty="0" err="1" smtClean="0"/>
              <a:t>Kemo</a:t>
            </a:r>
            <a:r>
              <a:rPr lang="tr-TR" dirty="0" smtClean="0"/>
              <a:t> Periyot - </a:t>
            </a:r>
            <a:r>
              <a:rPr lang="tr-TR" dirty="0" err="1" smtClean="0"/>
              <a:t>Abirateron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COU-AA-301 çalışması, n=</a:t>
            </a:r>
            <a:r>
              <a:rPr lang="en-US" dirty="0" smtClean="0"/>
              <a:t>t</a:t>
            </a:r>
            <a:r>
              <a:rPr lang="tr-TR" dirty="0" smtClean="0"/>
              <a:t> 1195, </a:t>
            </a:r>
            <a:r>
              <a:rPr lang="tr-TR" dirty="0" err="1" smtClean="0"/>
              <a:t>abirateron</a:t>
            </a:r>
            <a:r>
              <a:rPr lang="tr-TR" dirty="0" smtClean="0"/>
              <a:t> vs. </a:t>
            </a:r>
            <a:r>
              <a:rPr lang="tr-TR" dirty="0" err="1" smtClean="0"/>
              <a:t>plasebo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Median</a:t>
            </a:r>
            <a:r>
              <a:rPr lang="tr-TR" dirty="0" smtClean="0"/>
              <a:t> 20.2 ay izlem,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err="1" smtClean="0"/>
              <a:t>edian</a:t>
            </a:r>
            <a:r>
              <a:rPr lang="en-US" dirty="0" smtClean="0"/>
              <a:t> </a:t>
            </a:r>
            <a:r>
              <a:rPr lang="tr-TR" dirty="0" err="1" smtClean="0"/>
              <a:t>sağkalım</a:t>
            </a:r>
            <a:r>
              <a:rPr lang="tr-TR" dirty="0" smtClean="0"/>
              <a:t>;  1</a:t>
            </a:r>
            <a:r>
              <a:rPr lang="en-US" dirty="0" smtClean="0"/>
              <a:t>5.8 </a:t>
            </a:r>
            <a:r>
              <a:rPr lang="tr-TR" dirty="0" smtClean="0"/>
              <a:t> vs.  </a:t>
            </a:r>
            <a:r>
              <a:rPr lang="en-US" dirty="0" smtClean="0"/>
              <a:t>11.2</a:t>
            </a:r>
            <a:r>
              <a:rPr lang="tr-TR" dirty="0" smtClean="0"/>
              <a:t> ay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en-US" dirty="0" smtClean="0"/>
              <a:t>(HR: 0.74, p &lt; 0.001). </a:t>
            </a:r>
            <a:endParaRPr lang="tr-TR" dirty="0" smtClean="0"/>
          </a:p>
          <a:p>
            <a:r>
              <a:rPr lang="tr-TR" dirty="0" smtClean="0"/>
              <a:t>Hedeflenen tüm parametrelerde </a:t>
            </a:r>
            <a:r>
              <a:rPr lang="en-US" dirty="0" smtClean="0"/>
              <a:t>(PSA</a:t>
            </a:r>
            <a:r>
              <a:rPr lang="tr-TR" dirty="0" smtClean="0"/>
              <a:t> ve</a:t>
            </a:r>
            <a:r>
              <a:rPr lang="en-US" dirty="0" smtClean="0"/>
              <a:t> </a:t>
            </a:r>
            <a:r>
              <a:rPr lang="tr-TR" dirty="0" smtClean="0"/>
              <a:t>radyolojik doku cevabı, objektif </a:t>
            </a:r>
            <a:r>
              <a:rPr lang="tr-TR" dirty="0" err="1" smtClean="0"/>
              <a:t>progresyon</a:t>
            </a:r>
            <a:r>
              <a:rPr lang="tr-TR" dirty="0" smtClean="0"/>
              <a:t>) </a:t>
            </a:r>
            <a:r>
              <a:rPr lang="tr-TR" dirty="0" err="1" smtClean="0"/>
              <a:t>abirateron</a:t>
            </a:r>
            <a:r>
              <a:rPr lang="tr-TR" dirty="0" smtClean="0"/>
              <a:t> üstün bulundu.</a:t>
            </a:r>
          </a:p>
          <a:p>
            <a:r>
              <a:rPr lang="tr-TR" dirty="0" smtClean="0"/>
              <a:t>&lt;3 ay </a:t>
            </a:r>
            <a:r>
              <a:rPr lang="tr-TR" dirty="0" err="1" smtClean="0"/>
              <a:t>docataxel</a:t>
            </a:r>
            <a:r>
              <a:rPr lang="tr-TR" dirty="0" smtClean="0"/>
              <a:t> kesilenlerde yarar sınırlı…!</a:t>
            </a:r>
          </a:p>
          <a:p>
            <a:r>
              <a:rPr lang="tr-TR" dirty="0" smtClean="0"/>
              <a:t>M</a:t>
            </a:r>
            <a:r>
              <a:rPr lang="en-US" dirty="0" err="1" smtClean="0"/>
              <a:t>ineralo</a:t>
            </a:r>
            <a:r>
              <a:rPr lang="tr-TR" dirty="0" smtClean="0"/>
              <a:t>k</a:t>
            </a:r>
            <a:r>
              <a:rPr lang="en-US" dirty="0" err="1" smtClean="0"/>
              <a:t>orti</a:t>
            </a:r>
            <a:r>
              <a:rPr lang="tr-TR" dirty="0" smtClean="0"/>
              <a:t>k</a:t>
            </a:r>
            <a:r>
              <a:rPr lang="en-US" dirty="0" err="1" smtClean="0"/>
              <a:t>oid</a:t>
            </a:r>
            <a:r>
              <a:rPr lang="tr-TR" dirty="0" smtClean="0"/>
              <a:t> bağımlı yan etkiler  (</a:t>
            </a:r>
            <a:r>
              <a:rPr lang="en-US" dirty="0" smtClean="0"/>
              <a:t>grade 1/2 </a:t>
            </a:r>
            <a:r>
              <a:rPr lang="tr-TR" dirty="0" smtClean="0"/>
              <a:t> sıvı </a:t>
            </a:r>
            <a:r>
              <a:rPr lang="tr-TR" dirty="0" err="1" smtClean="0"/>
              <a:t>retansiyonu</a:t>
            </a:r>
            <a:r>
              <a:rPr lang="tr-TR" dirty="0" smtClean="0"/>
              <a:t>, ödem, </a:t>
            </a:r>
            <a:r>
              <a:rPr lang="tr-TR" dirty="0" err="1" smtClean="0"/>
              <a:t>hipokalemi</a:t>
            </a:r>
            <a:r>
              <a:rPr lang="tr-TR" dirty="0" smtClean="0"/>
              <a:t>) açısından dikkat…!</a:t>
            </a:r>
          </a:p>
          <a:p>
            <a:pPr algn="r">
              <a:buNone/>
            </a:pPr>
            <a:r>
              <a:rPr lang="tr-TR" sz="2800" b="1" i="1" dirty="0" smtClean="0"/>
              <a:t>de Bono JS et al </a:t>
            </a:r>
            <a:r>
              <a:rPr lang="en-US" sz="2800" b="1" i="1" dirty="0" smtClean="0"/>
              <a:t>N </a:t>
            </a:r>
            <a:r>
              <a:rPr lang="en-US" sz="2800" b="1" i="1" dirty="0" err="1" smtClean="0"/>
              <a:t>Engl</a:t>
            </a:r>
            <a:r>
              <a:rPr lang="en-US" sz="2800" b="1" i="1" dirty="0" smtClean="0"/>
              <a:t> J Med</a:t>
            </a:r>
            <a:r>
              <a:rPr lang="tr-TR" sz="2800" b="1" i="1" dirty="0" smtClean="0"/>
              <a:t>,</a:t>
            </a:r>
            <a:r>
              <a:rPr lang="en-US" sz="2800" b="1" i="1" dirty="0" smtClean="0"/>
              <a:t> 2011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tr-TR" dirty="0" smtClean="0"/>
              <a:t>KDPK Ortalama Yaşam Beklentisi</a:t>
            </a:r>
          </a:p>
        </p:txBody>
      </p:sp>
      <p:graphicFrame>
        <p:nvGraphicFramePr>
          <p:cNvPr id="92198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485372"/>
              </p:ext>
            </p:extLst>
          </p:nvPr>
        </p:nvGraphicFramePr>
        <p:xfrm>
          <a:off x="467544" y="1674240"/>
          <a:ext cx="8229600" cy="506993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97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Asemptomatik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PSA yükselmesi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Metastaz Yok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24-27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Minimal Metastaz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16-18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Yoğun Metastaz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Semptomatik PSA yükselmesi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Minimal Metastaz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4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Yoğun Metastaz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9" name="3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mtClean="0"/>
              <a:t>Üroonkoloji Derneği</a:t>
            </a:r>
            <a:r>
              <a:rPr lang="tr-TR" smtClean="0"/>
              <a:t> </a:t>
            </a:r>
            <a:endParaRPr lang="en-US" smtClean="0"/>
          </a:p>
        </p:txBody>
      </p:sp>
      <p:sp>
        <p:nvSpPr>
          <p:cNvPr id="5" name="4 Yuvarlatılmış Dikdörtgen"/>
          <p:cNvSpPr/>
          <p:nvPr/>
        </p:nvSpPr>
        <p:spPr>
          <a:xfrm>
            <a:off x="539552" y="6381328"/>
            <a:ext cx="1440160" cy="288032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3300" b="1" i="1" u="sng" dirty="0" err="1" smtClean="0"/>
              <a:t>Sipuleucel</a:t>
            </a:r>
            <a:r>
              <a:rPr lang="tr-TR" sz="3300" b="1" i="1" u="sng" dirty="0" smtClean="0"/>
              <a:t> – T</a:t>
            </a:r>
          </a:p>
          <a:p>
            <a:r>
              <a:rPr lang="tr-TR" dirty="0" err="1" smtClean="0"/>
              <a:t>Periferik</a:t>
            </a:r>
            <a:r>
              <a:rPr lang="tr-TR" dirty="0" smtClean="0"/>
              <a:t> kandan toplanan </a:t>
            </a:r>
            <a:r>
              <a:rPr lang="tr-TR" dirty="0" err="1" smtClean="0"/>
              <a:t>otolog</a:t>
            </a:r>
            <a:r>
              <a:rPr lang="tr-TR" dirty="0" smtClean="0"/>
              <a:t> </a:t>
            </a:r>
            <a:r>
              <a:rPr lang="tr-TR" dirty="0" err="1" smtClean="0"/>
              <a:t>mononükleer</a:t>
            </a:r>
            <a:r>
              <a:rPr lang="tr-TR" dirty="0" smtClean="0"/>
              <a:t> hücrelere </a:t>
            </a:r>
            <a:r>
              <a:rPr lang="tr-TR" dirty="0" err="1" smtClean="0"/>
              <a:t>prostatik</a:t>
            </a:r>
            <a:r>
              <a:rPr lang="tr-TR" dirty="0" smtClean="0"/>
              <a:t> asit </a:t>
            </a:r>
            <a:r>
              <a:rPr lang="tr-TR" dirty="0" err="1" smtClean="0"/>
              <a:t>fosfataz</a:t>
            </a:r>
            <a:r>
              <a:rPr lang="tr-TR" dirty="0" smtClean="0"/>
              <a:t> ile birlikte r-GM-CSF füze edilerek oluşturuluyor.</a:t>
            </a:r>
          </a:p>
          <a:p>
            <a:r>
              <a:rPr lang="tr-TR" dirty="0" smtClean="0"/>
              <a:t>2 haftada 1 kez toplamda 3 </a:t>
            </a:r>
            <a:r>
              <a:rPr lang="tr-TR" dirty="0" err="1" smtClean="0"/>
              <a:t>siklus</a:t>
            </a:r>
            <a:r>
              <a:rPr lang="tr-TR" dirty="0" smtClean="0"/>
              <a:t> şeklinde uygulanıyor.</a:t>
            </a:r>
          </a:p>
          <a:p>
            <a:r>
              <a:rPr lang="tr-TR" dirty="0" err="1" smtClean="0"/>
              <a:t>Randomize</a:t>
            </a:r>
            <a:r>
              <a:rPr lang="tr-TR" dirty="0" smtClean="0"/>
              <a:t> çift kör faz III çalışması,</a:t>
            </a:r>
          </a:p>
          <a:p>
            <a:pPr lvl="1"/>
            <a:r>
              <a:rPr lang="tr-TR" dirty="0" err="1" smtClean="0"/>
              <a:t>Sipuleucel</a:t>
            </a:r>
            <a:r>
              <a:rPr lang="tr-TR" dirty="0" smtClean="0"/>
              <a:t> vs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lvl="1"/>
            <a:r>
              <a:rPr lang="tr-TR" dirty="0" smtClean="0"/>
              <a:t>Medyan izlem 34 ay,</a:t>
            </a:r>
            <a:endParaRPr lang="en-US" dirty="0" smtClean="0"/>
          </a:p>
          <a:p>
            <a:pPr lvl="1"/>
            <a:r>
              <a:rPr lang="tr-TR" dirty="0" smtClean="0"/>
              <a:t>Medyan </a:t>
            </a:r>
            <a:r>
              <a:rPr lang="tr-TR" dirty="0" err="1" smtClean="0"/>
              <a:t>sağkalım</a:t>
            </a:r>
            <a:r>
              <a:rPr lang="tr-TR" dirty="0" smtClean="0"/>
              <a:t>; </a:t>
            </a:r>
            <a:r>
              <a:rPr lang="en-US" dirty="0" smtClean="0"/>
              <a:t>25.8 </a:t>
            </a:r>
            <a:r>
              <a:rPr lang="tr-TR" dirty="0" smtClean="0"/>
              <a:t>vs 21.7 ay</a:t>
            </a:r>
            <a:r>
              <a:rPr lang="en-US" dirty="0" smtClean="0"/>
              <a:t> (P = 0.03). </a:t>
            </a:r>
            <a:endParaRPr lang="tr-TR" dirty="0" smtClean="0"/>
          </a:p>
          <a:p>
            <a:pPr lvl="1"/>
            <a:r>
              <a:rPr lang="tr-TR" dirty="0" smtClean="0"/>
              <a:t>PFS ve PSA düşüşü açısından anlamlı fark Ø</a:t>
            </a:r>
          </a:p>
          <a:p>
            <a:pPr lvl="1" algn="r">
              <a:buNone/>
            </a:pPr>
            <a:r>
              <a:rPr lang="tr-TR" b="1" i="1" dirty="0" err="1" smtClean="0"/>
              <a:t>Kantoff</a:t>
            </a:r>
            <a:r>
              <a:rPr lang="tr-TR" b="1" i="1" dirty="0" smtClean="0"/>
              <a:t> PW et al N </a:t>
            </a:r>
            <a:r>
              <a:rPr lang="tr-TR" b="1" i="1" dirty="0" err="1" smtClean="0"/>
              <a:t>Engl</a:t>
            </a:r>
            <a:r>
              <a:rPr lang="tr-TR" b="1" i="1" dirty="0" smtClean="0"/>
              <a:t> J </a:t>
            </a:r>
            <a:r>
              <a:rPr lang="tr-TR" b="1" i="1" dirty="0" err="1" smtClean="0"/>
              <a:t>Med</a:t>
            </a:r>
            <a:r>
              <a:rPr lang="tr-TR" b="1" i="1" dirty="0" smtClean="0"/>
              <a:t>, 2010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Kemik ile İlişkili Olaylar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Kemik ağrısı</a:t>
            </a:r>
          </a:p>
          <a:p>
            <a:r>
              <a:rPr lang="tr-TR" dirty="0" err="1" smtClean="0"/>
              <a:t>Vertebral</a:t>
            </a:r>
            <a:r>
              <a:rPr lang="tr-TR" dirty="0" smtClean="0"/>
              <a:t> </a:t>
            </a:r>
            <a:r>
              <a:rPr lang="tr-TR" dirty="0" err="1" smtClean="0"/>
              <a:t>kollaps</a:t>
            </a:r>
            <a:r>
              <a:rPr lang="tr-TR" dirty="0" smtClean="0"/>
              <a:t> ve </a:t>
            </a:r>
            <a:r>
              <a:rPr lang="tr-TR" dirty="0" err="1" smtClean="0"/>
              <a:t>deformite</a:t>
            </a:r>
            <a:endParaRPr lang="tr-TR" dirty="0" smtClean="0"/>
          </a:p>
          <a:p>
            <a:r>
              <a:rPr lang="tr-TR" dirty="0" smtClean="0"/>
              <a:t>Patolojik kemik kırıkları</a:t>
            </a:r>
          </a:p>
          <a:p>
            <a:r>
              <a:rPr lang="tr-TR" dirty="0" err="1" smtClean="0"/>
              <a:t>Spinal</a:t>
            </a:r>
            <a:r>
              <a:rPr lang="tr-TR" dirty="0" smtClean="0"/>
              <a:t> kompresyon </a:t>
            </a:r>
          </a:p>
          <a:p>
            <a:r>
              <a:rPr lang="tr-TR" dirty="0" smtClean="0"/>
              <a:t>Yaşam kalitesinde bozulma ve </a:t>
            </a:r>
            <a:r>
              <a:rPr lang="tr-TR" dirty="0" err="1" smtClean="0"/>
              <a:t>mortalite</a:t>
            </a:r>
            <a:r>
              <a:rPr lang="tr-TR" dirty="0" smtClean="0"/>
              <a:t> artışı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Standart palyatif cerrahi </a:t>
            </a:r>
          </a:p>
          <a:p>
            <a:r>
              <a:rPr lang="tr-TR" dirty="0" smtClean="0"/>
              <a:t>Yüksek doz </a:t>
            </a:r>
            <a:r>
              <a:rPr lang="tr-TR" dirty="0" err="1" smtClean="0"/>
              <a:t>kortikosteroit</a:t>
            </a:r>
            <a:r>
              <a:rPr lang="tr-TR" dirty="0" smtClean="0"/>
              <a:t> </a:t>
            </a:r>
          </a:p>
          <a:p>
            <a:r>
              <a:rPr lang="tr-TR" dirty="0" smtClean="0"/>
              <a:t>Düşük doz radyoterapi </a:t>
            </a:r>
          </a:p>
          <a:p>
            <a:r>
              <a:rPr lang="tr-TR" dirty="0" smtClean="0"/>
              <a:t>Sistemik tedavi</a:t>
            </a:r>
          </a:p>
          <a:p>
            <a:pPr lvl="1"/>
            <a:r>
              <a:rPr lang="tr-TR" dirty="0" err="1" smtClean="0"/>
              <a:t>Radyofarmasötikler</a:t>
            </a:r>
            <a:endParaRPr lang="tr-TR" dirty="0" smtClean="0"/>
          </a:p>
          <a:p>
            <a:pPr lvl="1"/>
            <a:r>
              <a:rPr lang="tr-TR" dirty="0" err="1" smtClean="0"/>
              <a:t>Bifosfonatlar</a:t>
            </a:r>
            <a:endParaRPr lang="tr-TR" dirty="0" smtClean="0"/>
          </a:p>
          <a:p>
            <a:pPr lvl="1"/>
            <a:r>
              <a:rPr lang="tr-TR" dirty="0" err="1" smtClean="0"/>
              <a:t>Denosumab</a:t>
            </a: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39552" y="3573016"/>
            <a:ext cx="3600400" cy="230425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5050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600400" cy="26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Kemik Koruyucu Tedaviler - </a:t>
            </a:r>
            <a:r>
              <a:rPr lang="tr-TR" dirty="0" err="1" smtClean="0"/>
              <a:t>Alpharadin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Radium</a:t>
            </a:r>
            <a:r>
              <a:rPr lang="tr-TR" dirty="0" smtClean="0"/>
              <a:t>-223 </a:t>
            </a:r>
            <a:r>
              <a:rPr lang="tr-TR" dirty="0" err="1" smtClean="0"/>
              <a:t>chloride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Semptomatik</a:t>
            </a:r>
            <a:r>
              <a:rPr lang="tr-TR" dirty="0" smtClean="0"/>
              <a:t> kemik metastazlarının tedavisi</a:t>
            </a:r>
          </a:p>
          <a:p>
            <a:r>
              <a:rPr lang="tr-TR" dirty="0" smtClean="0"/>
              <a:t>İ.V. Enjeksiyon ile veriliyor, </a:t>
            </a:r>
            <a:r>
              <a:rPr lang="tr-TR" dirty="0" err="1" smtClean="0"/>
              <a:t>Ca</a:t>
            </a:r>
            <a:r>
              <a:rPr lang="tr-TR" baseline="30000" dirty="0" smtClean="0"/>
              <a:t>++</a:t>
            </a:r>
            <a:r>
              <a:rPr lang="tr-TR" dirty="0" smtClean="0"/>
              <a:t> </a:t>
            </a:r>
            <a:r>
              <a:rPr lang="tr-TR" dirty="0" err="1" smtClean="0"/>
              <a:t>mimetik</a:t>
            </a:r>
            <a:r>
              <a:rPr lang="tr-TR" dirty="0" smtClean="0"/>
              <a:t> etkiyle kemiğe ulaşıyor ve kanser hücrelerine direk </a:t>
            </a:r>
            <a:r>
              <a:rPr lang="tr-TR" dirty="0" err="1" smtClean="0"/>
              <a:t>sitotoksik</a:t>
            </a:r>
            <a:r>
              <a:rPr lang="tr-TR" dirty="0" smtClean="0"/>
              <a:t> etkili.</a:t>
            </a:r>
          </a:p>
          <a:p>
            <a:r>
              <a:rPr lang="tr-TR" dirty="0" smtClean="0"/>
              <a:t>Faz III  (</a:t>
            </a:r>
            <a:r>
              <a:rPr lang="en-US" dirty="0" smtClean="0"/>
              <a:t>ALSYMPCA)</a:t>
            </a:r>
            <a:r>
              <a:rPr lang="tr-TR" dirty="0" smtClean="0"/>
              <a:t> çalışması</a:t>
            </a:r>
            <a:r>
              <a:rPr lang="en-US" dirty="0" smtClean="0"/>
              <a:t>, </a:t>
            </a:r>
            <a:r>
              <a:rPr lang="tr-TR" dirty="0" smtClean="0"/>
              <a:t>N=</a:t>
            </a:r>
            <a:r>
              <a:rPr lang="en-US" dirty="0" smtClean="0"/>
              <a:t>921</a:t>
            </a:r>
            <a:r>
              <a:rPr lang="tr-TR" dirty="0" smtClean="0"/>
              <a:t>, </a:t>
            </a:r>
          </a:p>
          <a:p>
            <a:r>
              <a:rPr lang="tr-TR" dirty="0" smtClean="0"/>
              <a:t>Altı</a:t>
            </a:r>
            <a:r>
              <a:rPr lang="en-US" dirty="0" smtClean="0"/>
              <a:t> 50 </a:t>
            </a:r>
            <a:r>
              <a:rPr lang="en-US" dirty="0" err="1" smtClean="0"/>
              <a:t>kBq</a:t>
            </a:r>
            <a:r>
              <a:rPr lang="en-US" dirty="0" smtClean="0"/>
              <a:t>/kg </a:t>
            </a:r>
            <a:r>
              <a:rPr lang="en-US" dirty="0" err="1" smtClean="0"/>
              <a:t>alpharadin</a:t>
            </a:r>
            <a:r>
              <a:rPr lang="en-US" dirty="0" smtClean="0"/>
              <a:t> </a:t>
            </a:r>
            <a:r>
              <a:rPr lang="tr-TR" dirty="0" err="1" smtClean="0"/>
              <a:t>inj</a:t>
            </a:r>
            <a:r>
              <a:rPr lang="tr-TR" dirty="0" smtClean="0"/>
              <a:t>.  vs. </a:t>
            </a:r>
            <a:r>
              <a:rPr lang="en-US" dirty="0" smtClean="0"/>
              <a:t> </a:t>
            </a:r>
            <a:r>
              <a:rPr lang="en-US" dirty="0" err="1" smtClean="0"/>
              <a:t>pla</a:t>
            </a:r>
            <a:r>
              <a:rPr lang="tr-TR" dirty="0" smtClean="0"/>
              <a:t>s</a:t>
            </a:r>
            <a:r>
              <a:rPr lang="en-US" dirty="0" err="1" smtClean="0"/>
              <a:t>ebo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 err="1" smtClean="0"/>
              <a:t>sağkalım</a:t>
            </a:r>
            <a:r>
              <a:rPr lang="tr-TR" dirty="0" smtClean="0"/>
              <a:t>; </a:t>
            </a:r>
            <a:r>
              <a:rPr lang="en-US" dirty="0" smtClean="0"/>
              <a:t>3.6 </a:t>
            </a:r>
            <a:r>
              <a:rPr lang="tr-TR" dirty="0" smtClean="0"/>
              <a:t>ay</a:t>
            </a:r>
            <a:r>
              <a:rPr lang="en-US" dirty="0" smtClean="0"/>
              <a:t>(HR = 0.70; p &lt; 0.001) </a:t>
            </a:r>
            <a:endParaRPr lang="tr-TR" dirty="0" smtClean="0"/>
          </a:p>
          <a:p>
            <a:r>
              <a:rPr lang="tr-TR" dirty="0" smtClean="0"/>
              <a:t>KİO ve </a:t>
            </a:r>
            <a:r>
              <a:rPr lang="tr-TR" dirty="0" err="1" smtClean="0"/>
              <a:t>OoL’da</a:t>
            </a:r>
            <a:r>
              <a:rPr lang="tr-TR" dirty="0" smtClean="0"/>
              <a:t> anlamlı düzelme</a:t>
            </a:r>
          </a:p>
          <a:p>
            <a:pPr algn="r">
              <a:buNone/>
            </a:pPr>
            <a:r>
              <a:rPr lang="tr-TR" sz="2600" b="1" i="1" dirty="0" err="1" smtClean="0"/>
              <a:t>Parker</a:t>
            </a:r>
            <a:r>
              <a:rPr lang="tr-TR" sz="2600" b="1" i="1" dirty="0" smtClean="0"/>
              <a:t> C et al N </a:t>
            </a:r>
            <a:r>
              <a:rPr lang="tr-TR" sz="2600" b="1" i="1" dirty="0" err="1" smtClean="0"/>
              <a:t>Engl</a:t>
            </a:r>
            <a:r>
              <a:rPr lang="tr-TR" sz="2600" b="1" i="1" dirty="0" smtClean="0"/>
              <a:t> J </a:t>
            </a:r>
            <a:r>
              <a:rPr lang="tr-TR" sz="2600" b="1" i="1" dirty="0" err="1" smtClean="0"/>
              <a:t>Med</a:t>
            </a:r>
            <a:r>
              <a:rPr lang="tr-TR" sz="2600" b="1" i="1" dirty="0" smtClean="0"/>
              <a:t>, 2013.</a:t>
            </a:r>
            <a:endParaRPr lang="tr-TR" sz="26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Kemik Koruyucu Tedaviler -</a:t>
            </a:r>
            <a:r>
              <a:rPr lang="tr-TR" dirty="0" err="1" smtClean="0"/>
              <a:t>Bifosfonatlar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Osteoklast</a:t>
            </a:r>
            <a:r>
              <a:rPr lang="tr-TR" dirty="0" smtClean="0"/>
              <a:t> aracılı kemik </a:t>
            </a:r>
            <a:r>
              <a:rPr lang="tr-TR" dirty="0" err="1" smtClean="0"/>
              <a:t>rezorbsiyonunu</a:t>
            </a:r>
            <a:r>
              <a:rPr lang="tr-TR" dirty="0" smtClean="0"/>
              <a:t> ve </a:t>
            </a:r>
            <a:r>
              <a:rPr lang="tr-TR" dirty="0" err="1" smtClean="0"/>
              <a:t>osteoklast</a:t>
            </a:r>
            <a:r>
              <a:rPr lang="tr-TR" dirty="0" smtClean="0"/>
              <a:t> </a:t>
            </a:r>
            <a:r>
              <a:rPr lang="tr-TR" dirty="0" err="1" smtClean="0"/>
              <a:t>prekürsörlerini</a:t>
            </a:r>
            <a:r>
              <a:rPr lang="tr-TR" dirty="0" smtClean="0"/>
              <a:t> </a:t>
            </a:r>
            <a:r>
              <a:rPr lang="tr-TR" dirty="0" err="1" smtClean="0"/>
              <a:t>inhibe</a:t>
            </a:r>
            <a:r>
              <a:rPr lang="tr-TR" dirty="0" smtClean="0"/>
              <a:t> etmektedirler.</a:t>
            </a:r>
          </a:p>
          <a:p>
            <a:r>
              <a:rPr lang="tr-TR" dirty="0" err="1" smtClean="0"/>
              <a:t>Plasebo</a:t>
            </a:r>
            <a:r>
              <a:rPr lang="tr-TR" dirty="0" smtClean="0"/>
              <a:t> kontrollü faz II çalışmasında </a:t>
            </a:r>
            <a:r>
              <a:rPr lang="tr-TR" dirty="0" err="1" smtClean="0"/>
              <a:t>zoledronik</a:t>
            </a:r>
            <a:r>
              <a:rPr lang="tr-TR" dirty="0" smtClean="0"/>
              <a:t> asit 4 mg; KİO, patolojik kemik kırıkları ve </a:t>
            </a:r>
            <a:r>
              <a:rPr lang="tr-TR" dirty="0" err="1" smtClean="0"/>
              <a:t>OoL’da</a:t>
            </a:r>
            <a:r>
              <a:rPr lang="tr-TR" dirty="0" smtClean="0"/>
              <a:t> anlamlı düzelme sağlamaktadır.</a:t>
            </a:r>
          </a:p>
          <a:p>
            <a:r>
              <a:rPr lang="tr-TR" dirty="0" smtClean="0"/>
              <a:t>8 mg dozda </a:t>
            </a:r>
            <a:r>
              <a:rPr lang="tr-TR" dirty="0" err="1" smtClean="0"/>
              <a:t>toksisite</a:t>
            </a:r>
            <a:r>
              <a:rPr lang="tr-TR" dirty="0" smtClean="0"/>
              <a:t> artmaktadır.</a:t>
            </a:r>
          </a:p>
          <a:p>
            <a:r>
              <a:rPr lang="tr-TR" dirty="0" err="1" smtClean="0"/>
              <a:t>Sağkalım</a:t>
            </a:r>
            <a:r>
              <a:rPr lang="tr-TR" dirty="0" smtClean="0"/>
              <a:t> avantajı gösterilemedi</a:t>
            </a:r>
          </a:p>
          <a:p>
            <a:r>
              <a:rPr lang="tr-TR" dirty="0" smtClean="0"/>
              <a:t>Özellikle &gt;2 yılda çene nekrozuna dikkat…!</a:t>
            </a:r>
            <a:r>
              <a:rPr lang="en-US" dirty="0" smtClean="0"/>
              <a:t> </a:t>
            </a:r>
            <a:endParaRPr lang="tr-TR" dirty="0" smtClean="0"/>
          </a:p>
          <a:p>
            <a:pPr algn="r">
              <a:buNone/>
            </a:pPr>
            <a:r>
              <a:rPr lang="tr-TR" sz="2800" b="1" i="1" dirty="0" err="1" smtClean="0"/>
              <a:t>Dearnaley</a:t>
            </a:r>
            <a:r>
              <a:rPr lang="tr-TR" sz="2800" b="1" i="1" dirty="0" smtClean="0"/>
              <a:t> DP et al </a:t>
            </a:r>
            <a:r>
              <a:rPr lang="en-US" sz="2800" b="1" i="1" dirty="0" smtClean="0"/>
              <a:t>Lancet </a:t>
            </a:r>
            <a:r>
              <a:rPr lang="en-US" sz="2800" b="1" i="1" dirty="0" err="1" smtClean="0"/>
              <a:t>Oncol</a:t>
            </a:r>
            <a:r>
              <a:rPr lang="tr-TR" sz="2800" b="1" i="1" dirty="0" smtClean="0"/>
              <a:t>,</a:t>
            </a:r>
            <a:r>
              <a:rPr lang="en-US" sz="2800" b="1" i="1" dirty="0" smtClean="0"/>
              <a:t> 2009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Kemik Koruyucu Tedaviler – </a:t>
            </a:r>
            <a:r>
              <a:rPr lang="tr-TR" dirty="0" err="1" smtClean="0"/>
              <a:t>Denosumab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RANKL</a:t>
            </a:r>
            <a:r>
              <a:rPr lang="tr-TR" dirty="0" smtClean="0"/>
              <a:t>’a</a:t>
            </a:r>
            <a:r>
              <a:rPr lang="en-US" dirty="0" smtClean="0"/>
              <a:t> (receptor activator of nuclear factor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en-US" dirty="0" err="1" smtClean="0"/>
              <a:t>κB</a:t>
            </a:r>
            <a:r>
              <a:rPr lang="en-US" dirty="0" smtClean="0"/>
              <a:t> </a:t>
            </a:r>
            <a:r>
              <a:rPr lang="en-US" dirty="0" err="1" smtClean="0"/>
              <a:t>ligand</a:t>
            </a:r>
            <a:r>
              <a:rPr lang="en-US" dirty="0" smtClean="0"/>
              <a:t>)</a:t>
            </a:r>
            <a:r>
              <a:rPr lang="tr-TR" dirty="0" smtClean="0"/>
              <a:t> karşı geliştirilmiş h</a:t>
            </a:r>
            <a:r>
              <a:rPr lang="en-US" dirty="0" err="1" smtClean="0"/>
              <a:t>uman</a:t>
            </a:r>
            <a:r>
              <a:rPr lang="en-US" dirty="0" smtClean="0"/>
              <a:t> mono</a:t>
            </a:r>
            <a:r>
              <a:rPr lang="tr-TR" dirty="0" smtClean="0"/>
              <a:t>k</a:t>
            </a:r>
            <a:r>
              <a:rPr lang="en-US" dirty="0" err="1" smtClean="0"/>
              <a:t>lonal</a:t>
            </a:r>
            <a:r>
              <a:rPr lang="en-US" dirty="0" smtClean="0"/>
              <a:t> anti</a:t>
            </a:r>
            <a:r>
              <a:rPr lang="tr-TR" dirty="0" smtClean="0"/>
              <a:t>koru.</a:t>
            </a:r>
          </a:p>
          <a:p>
            <a:r>
              <a:rPr lang="tr-TR" dirty="0" smtClean="0"/>
              <a:t>M0 hastalarda </a:t>
            </a:r>
            <a:r>
              <a:rPr lang="tr-TR" dirty="0" err="1" smtClean="0"/>
              <a:t>plasebo</a:t>
            </a:r>
            <a:r>
              <a:rPr lang="tr-TR" dirty="0" smtClean="0"/>
              <a:t> ile karşılaştırıldığında </a:t>
            </a:r>
            <a:r>
              <a:rPr lang="tr-TR" dirty="0" err="1" smtClean="0"/>
              <a:t>median</a:t>
            </a:r>
            <a:r>
              <a:rPr lang="tr-TR" dirty="0" smtClean="0"/>
              <a:t> 4.2 ay kemik metastaz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sağkalımı</a:t>
            </a:r>
            <a:r>
              <a:rPr lang="tr-TR" dirty="0" smtClean="0"/>
              <a:t> uzatmakta ancak genel </a:t>
            </a:r>
            <a:r>
              <a:rPr lang="tr-TR" dirty="0" err="1" smtClean="0"/>
              <a:t>sağkalımı</a:t>
            </a:r>
            <a:r>
              <a:rPr lang="tr-TR" dirty="0" smtClean="0"/>
              <a:t> etkilememektedir.</a:t>
            </a:r>
          </a:p>
          <a:p>
            <a:pPr algn="r">
              <a:buNone/>
            </a:pPr>
            <a:r>
              <a:rPr lang="en-US" sz="2800" b="1" i="1" dirty="0" err="1" smtClean="0"/>
              <a:t>Aapro</a:t>
            </a:r>
            <a:r>
              <a:rPr lang="en-US" sz="2800" b="1" i="1" dirty="0" smtClean="0"/>
              <a:t> M</a:t>
            </a:r>
            <a:r>
              <a:rPr lang="tr-TR" sz="2800" b="1" i="1" dirty="0" smtClean="0"/>
              <a:t> et al </a:t>
            </a:r>
            <a:r>
              <a:rPr lang="en-US" sz="2800" b="1" i="1" dirty="0" smtClean="0"/>
              <a:t> Ann </a:t>
            </a:r>
            <a:r>
              <a:rPr lang="en-US" sz="2800" b="1" i="1" dirty="0" err="1" smtClean="0"/>
              <a:t>Oncol</a:t>
            </a:r>
            <a:r>
              <a:rPr lang="tr-TR" sz="2800" b="1" i="1" dirty="0" smtClean="0"/>
              <a:t>,</a:t>
            </a:r>
            <a:r>
              <a:rPr lang="en-US" sz="2800" b="1" i="1" dirty="0" smtClean="0"/>
              <a:t> 2008</a:t>
            </a:r>
            <a:r>
              <a:rPr lang="tr-TR" sz="2800" b="1" i="1" dirty="0" smtClean="0"/>
              <a:t>. </a:t>
            </a:r>
            <a:r>
              <a:rPr lang="tr-TR" sz="2600" b="1" i="1" dirty="0" smtClean="0"/>
              <a:t> </a:t>
            </a:r>
          </a:p>
          <a:p>
            <a:r>
              <a:rPr lang="tr-TR" dirty="0" err="1" smtClean="0"/>
              <a:t>Zoledronik</a:t>
            </a:r>
            <a:r>
              <a:rPr lang="tr-TR" dirty="0" smtClean="0"/>
              <a:t> asitle karşılaştırmalı faz III çalışmada;</a:t>
            </a:r>
          </a:p>
          <a:p>
            <a:r>
              <a:rPr lang="tr-TR" dirty="0" err="1" smtClean="0"/>
              <a:t>KİO’ın</a:t>
            </a:r>
            <a:r>
              <a:rPr lang="tr-TR" dirty="0" smtClean="0"/>
              <a:t> ilk ortaya çıkması ve </a:t>
            </a:r>
            <a:r>
              <a:rPr lang="tr-TR" dirty="0" err="1" smtClean="0"/>
              <a:t>KİO’lar</a:t>
            </a:r>
            <a:r>
              <a:rPr lang="tr-TR" dirty="0" smtClean="0"/>
              <a:t> açısından </a:t>
            </a:r>
            <a:r>
              <a:rPr lang="en-US" dirty="0" err="1" smtClean="0"/>
              <a:t>Denosumab</a:t>
            </a:r>
            <a:r>
              <a:rPr lang="tr-TR" dirty="0" smtClean="0"/>
              <a:t> üstün bulundu.</a:t>
            </a:r>
            <a:r>
              <a:rPr lang="en-US" dirty="0" smtClean="0"/>
              <a:t> (HR 0.82; P = 0.008). </a:t>
            </a:r>
            <a:r>
              <a:rPr lang="tr-TR" dirty="0" err="1" smtClean="0"/>
              <a:t>Sağkalım</a:t>
            </a:r>
            <a:r>
              <a:rPr lang="tr-TR" dirty="0" smtClean="0"/>
              <a:t> avantajı Ø</a:t>
            </a:r>
          </a:p>
          <a:p>
            <a:pPr algn="r">
              <a:buNone/>
            </a:pPr>
            <a:r>
              <a:rPr lang="en-US" sz="3000" b="1" i="1" dirty="0" err="1" smtClean="0"/>
              <a:t>Diel</a:t>
            </a:r>
            <a:r>
              <a:rPr lang="en-US" sz="3000" b="1" i="1" dirty="0" smtClean="0"/>
              <a:t> IJ</a:t>
            </a:r>
            <a:r>
              <a:rPr lang="tr-TR" sz="3000" b="1" i="1" dirty="0" smtClean="0"/>
              <a:t> et al </a:t>
            </a:r>
            <a:r>
              <a:rPr lang="tr-TR" sz="3000" b="1" i="1" dirty="0" err="1" smtClean="0"/>
              <a:t>Crit</a:t>
            </a:r>
            <a:r>
              <a:rPr lang="tr-TR" sz="3000" b="1" i="1" dirty="0" smtClean="0"/>
              <a:t> </a:t>
            </a:r>
            <a:r>
              <a:rPr lang="tr-TR" sz="3000" b="1" i="1" dirty="0" err="1" smtClean="0"/>
              <a:t>Rev</a:t>
            </a:r>
            <a:r>
              <a:rPr lang="tr-TR" sz="3000" b="1" i="1" dirty="0" smtClean="0"/>
              <a:t> </a:t>
            </a:r>
            <a:r>
              <a:rPr lang="tr-TR" sz="3000" b="1" i="1" dirty="0" err="1" smtClean="0"/>
              <a:t>Oncol</a:t>
            </a:r>
            <a:r>
              <a:rPr lang="tr-TR" sz="3000" b="1" i="1" dirty="0" smtClean="0"/>
              <a:t> </a:t>
            </a:r>
            <a:r>
              <a:rPr lang="tr-TR" sz="3000" b="1" i="1" dirty="0" err="1" smtClean="0"/>
              <a:t>Hematol</a:t>
            </a:r>
            <a:r>
              <a:rPr lang="tr-TR" sz="3000" b="1" i="1" dirty="0" smtClean="0"/>
              <a:t>, 2007.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88640"/>
            <a:ext cx="8153400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		                            </a:t>
            </a:r>
            <a:r>
              <a:rPr lang="en-US" dirty="0" err="1" smtClean="0"/>
              <a:t>KDPCa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Zoledronik</a:t>
            </a:r>
            <a:r>
              <a:rPr lang="en-US" sz="2400" dirty="0" smtClean="0"/>
              <a:t> </a:t>
            </a:r>
            <a:r>
              <a:rPr lang="en-US" sz="2400" dirty="0" err="1" smtClean="0"/>
              <a:t>asit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Denosumab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		                   </a:t>
            </a:r>
            <a:r>
              <a:rPr lang="en-US" dirty="0" err="1" smtClean="0"/>
              <a:t>Antiandrojenin</a:t>
            </a:r>
            <a:r>
              <a:rPr lang="en-US" dirty="0" smtClean="0"/>
              <a:t> </a:t>
            </a:r>
            <a:r>
              <a:rPr lang="en-US" dirty="0" err="1" smtClean="0"/>
              <a:t>Stoplanması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                   </a:t>
            </a:r>
            <a:r>
              <a:rPr lang="en-US" dirty="0" err="1" smtClean="0"/>
              <a:t>Bicalutamid</a:t>
            </a:r>
            <a:r>
              <a:rPr lang="en-US" dirty="0" smtClean="0"/>
              <a:t> 150 mg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                        </a:t>
            </a:r>
            <a:r>
              <a:rPr lang="en-US" dirty="0" err="1" smtClean="0"/>
              <a:t>Docataxel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                </a:t>
            </a:r>
            <a:r>
              <a:rPr lang="en-US" dirty="0" err="1" smtClean="0"/>
              <a:t>İntermitan</a:t>
            </a:r>
            <a:r>
              <a:rPr lang="en-US" dirty="0" smtClean="0"/>
              <a:t> </a:t>
            </a:r>
            <a:r>
              <a:rPr lang="en-US" dirty="0" err="1" smtClean="0"/>
              <a:t>Docataxel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                          </a:t>
            </a:r>
            <a:r>
              <a:rPr lang="en-US" dirty="0" err="1" smtClean="0"/>
              <a:t>Abirateron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  <a:r>
              <a:rPr lang="en-US" dirty="0" err="1" smtClean="0"/>
              <a:t>Cabazitaxel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644008" y="2060848"/>
            <a:ext cx="28803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572000" y="620688"/>
            <a:ext cx="21602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16016" y="3284984"/>
            <a:ext cx="28803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788024" y="4437112"/>
            <a:ext cx="28803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11760" y="548680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95736" y="764704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2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KDPCa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Androjen</a:t>
            </a:r>
            <a:r>
              <a:rPr lang="tr-TR" dirty="0" smtClean="0"/>
              <a:t> reseptör bağımsız yolak</a:t>
            </a:r>
          </a:p>
          <a:p>
            <a:pPr lvl="1"/>
            <a:r>
              <a:rPr lang="tr-TR" dirty="0" err="1" smtClean="0"/>
              <a:t>Bcl</a:t>
            </a:r>
            <a:r>
              <a:rPr lang="tr-TR" dirty="0" smtClean="0"/>
              <a:t>-2 </a:t>
            </a:r>
          </a:p>
          <a:p>
            <a:pPr lvl="1"/>
            <a:r>
              <a:rPr lang="tr-TR" dirty="0" smtClean="0"/>
              <a:t>P53</a:t>
            </a:r>
          </a:p>
          <a:p>
            <a:r>
              <a:rPr lang="tr-TR" dirty="0" err="1" smtClean="0"/>
              <a:t>Androjen</a:t>
            </a:r>
            <a:r>
              <a:rPr lang="tr-TR" dirty="0" smtClean="0"/>
              <a:t> reseptör bağımlı yolak</a:t>
            </a:r>
          </a:p>
          <a:p>
            <a:pPr lvl="1"/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bağımlı yolak </a:t>
            </a:r>
            <a:r>
              <a:rPr lang="en-US" dirty="0" smtClean="0"/>
              <a:t> </a:t>
            </a:r>
            <a:r>
              <a:rPr lang="en-US" dirty="0"/>
              <a:t>[insulin-like growth </a:t>
            </a:r>
            <a:r>
              <a:rPr lang="en-US" dirty="0" err="1" smtClean="0"/>
              <a:t>fa</a:t>
            </a:r>
            <a:r>
              <a:rPr lang="tr-TR" dirty="0" smtClean="0"/>
              <a:t>k</a:t>
            </a:r>
            <a:r>
              <a:rPr lang="en-US" dirty="0" smtClean="0"/>
              <a:t>t</a:t>
            </a:r>
            <a:r>
              <a:rPr lang="tr-TR" dirty="0" smtClean="0"/>
              <a:t>ö</a:t>
            </a:r>
            <a:r>
              <a:rPr lang="en-US" dirty="0" smtClean="0"/>
              <a:t>r-1,</a:t>
            </a:r>
            <a:r>
              <a:rPr lang="tr-TR" dirty="0" smtClean="0"/>
              <a:t> </a:t>
            </a:r>
            <a:r>
              <a:rPr lang="tr-TR" dirty="0" err="1" smtClean="0"/>
              <a:t>keratinosit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r>
              <a:rPr lang="tr-TR" dirty="0" smtClean="0"/>
              <a:t> faktör ve </a:t>
            </a:r>
            <a:r>
              <a:rPr lang="en-US" dirty="0" smtClean="0"/>
              <a:t> </a:t>
            </a:r>
            <a:r>
              <a:rPr lang="en-US" dirty="0"/>
              <a:t>epidermal growth </a:t>
            </a:r>
            <a:r>
              <a:rPr lang="en-US" dirty="0" err="1" smtClean="0"/>
              <a:t>fa</a:t>
            </a:r>
            <a:r>
              <a:rPr lang="tr-TR" dirty="0" smtClean="0"/>
              <a:t>k</a:t>
            </a:r>
            <a:r>
              <a:rPr lang="en-US" dirty="0" smtClean="0"/>
              <a:t>t</a:t>
            </a:r>
            <a:r>
              <a:rPr lang="tr-TR" dirty="0" smtClean="0"/>
              <a:t>ö</a:t>
            </a:r>
            <a:r>
              <a:rPr lang="en-US" dirty="0" smtClean="0"/>
              <a:t>r </a:t>
            </a:r>
            <a:r>
              <a:rPr lang="en-US" dirty="0"/>
              <a:t>(EGF)].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Kastre</a:t>
            </a:r>
            <a:r>
              <a:rPr lang="tr-TR" dirty="0" smtClean="0"/>
              <a:t> serum TTE :</a:t>
            </a:r>
            <a:r>
              <a:rPr lang="en-US" dirty="0" smtClean="0"/>
              <a:t> &lt; 50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  <a:r>
              <a:rPr lang="tr-TR" dirty="0" smtClean="0"/>
              <a:t>veya</a:t>
            </a:r>
            <a:r>
              <a:rPr lang="en-US" dirty="0" smtClean="0"/>
              <a:t> 1.7 </a:t>
            </a:r>
            <a:r>
              <a:rPr lang="en-US" dirty="0" err="1" smtClean="0"/>
              <a:t>nmol</a:t>
            </a:r>
            <a:r>
              <a:rPr lang="en-US" dirty="0" smtClean="0"/>
              <a:t>/L </a:t>
            </a:r>
            <a:r>
              <a:rPr lang="tr-TR" dirty="0" smtClean="0"/>
              <a:t>olmak kaydıyla </a:t>
            </a:r>
            <a:r>
              <a:rPr lang="tr-TR" u="sng" dirty="0" smtClean="0"/>
              <a:t>ikisinden birisi</a:t>
            </a:r>
            <a:r>
              <a:rPr lang="tr-TR" dirty="0" smtClean="0"/>
              <a:t>;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1 – Biyokimyasal </a:t>
            </a:r>
            <a:r>
              <a:rPr lang="tr-TR" dirty="0" err="1" smtClean="0"/>
              <a:t>progresyon</a:t>
            </a:r>
            <a:r>
              <a:rPr lang="tr-TR" dirty="0" smtClean="0"/>
              <a:t>: 1 hafta ara ile bakılan 3 serum PSA değerlerinin 2’sinde, nadir seviyeye göre  &gt; %50 artış veya </a:t>
            </a:r>
            <a:r>
              <a:rPr lang="en-US" dirty="0" smtClean="0"/>
              <a:t>PSA &gt; 2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tr-TR" dirty="0" smtClean="0"/>
              <a:t> olması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2  - Radyolojik </a:t>
            </a:r>
            <a:r>
              <a:rPr lang="tr-TR" dirty="0" err="1" smtClean="0"/>
              <a:t>progresyon</a:t>
            </a:r>
            <a:r>
              <a:rPr lang="tr-TR" dirty="0" smtClean="0"/>
              <a:t>: Kemik sintigrafisinde yeni 2 ya da daha fazla kemik lezyonunun ortaya çıkması veya varsa yumuşak doku lezyonlarında </a:t>
            </a:r>
            <a:r>
              <a:rPr lang="en-US" dirty="0" smtClean="0"/>
              <a:t>RECIST (Response Evaluation Criteria in solid </a:t>
            </a:r>
            <a:r>
              <a:rPr lang="en-US" dirty="0" err="1" smtClean="0"/>
              <a:t>tumours</a:t>
            </a:r>
            <a:r>
              <a:rPr lang="en-US" dirty="0" smtClean="0"/>
              <a:t>)</a:t>
            </a:r>
            <a:r>
              <a:rPr lang="tr-TR" dirty="0" smtClean="0"/>
              <a:t> kriterlerine göre büyüme oluşması.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Hormonoterapi</a:t>
            </a:r>
            <a:r>
              <a:rPr lang="tr-TR" sz="1800" dirty="0" smtClean="0"/>
              <a:t>     </a:t>
            </a:r>
            <a:r>
              <a:rPr lang="tr-TR" sz="1800" dirty="0" err="1" smtClean="0"/>
              <a:t>Sekonder</a:t>
            </a:r>
            <a:r>
              <a:rPr lang="tr-TR" sz="1800" dirty="0" smtClean="0"/>
              <a:t> </a:t>
            </a:r>
            <a:r>
              <a:rPr lang="tr-TR" sz="1800" dirty="0" err="1" smtClean="0"/>
              <a:t>Hormonal</a:t>
            </a:r>
            <a:r>
              <a:rPr lang="tr-TR" sz="1800" dirty="0" smtClean="0"/>
              <a:t> Man.     </a:t>
            </a:r>
            <a:r>
              <a:rPr lang="tr-TR" sz="1800" dirty="0" err="1" smtClean="0"/>
              <a:t>Docataxel</a:t>
            </a:r>
            <a:r>
              <a:rPr lang="tr-TR" sz="1800" dirty="0" smtClean="0"/>
              <a:t>          </a:t>
            </a:r>
            <a:r>
              <a:rPr lang="tr-TR" sz="1800" dirty="0" err="1" smtClean="0"/>
              <a:t>İntermitan</a:t>
            </a:r>
            <a:r>
              <a:rPr lang="tr-TR" sz="1800" dirty="0" smtClean="0"/>
              <a:t> </a:t>
            </a:r>
            <a:r>
              <a:rPr lang="tr-TR" sz="1800" dirty="0" err="1" smtClean="0"/>
              <a:t>Dxt</a:t>
            </a:r>
            <a:r>
              <a:rPr lang="tr-TR" sz="1800" dirty="0" smtClean="0"/>
              <a:t>  </a:t>
            </a:r>
          </a:p>
          <a:p>
            <a:pPr>
              <a:buNone/>
            </a:pPr>
            <a:r>
              <a:rPr lang="tr-TR" sz="1800" dirty="0" smtClean="0"/>
              <a:t>                            </a:t>
            </a:r>
            <a:r>
              <a:rPr lang="tr-TR" sz="1800" dirty="0" err="1" smtClean="0"/>
              <a:t>Abirateron</a:t>
            </a:r>
            <a:r>
              <a:rPr lang="tr-TR" sz="1800" dirty="0" smtClean="0"/>
              <a:t>		          		      </a:t>
            </a:r>
            <a:r>
              <a:rPr lang="tr-TR" sz="1800" dirty="0" err="1" smtClean="0"/>
              <a:t>Abirateron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		             </a:t>
            </a:r>
            <a:r>
              <a:rPr lang="tr-TR" sz="1800" dirty="0" err="1" smtClean="0"/>
              <a:t>Enzalutamid</a:t>
            </a:r>
            <a:r>
              <a:rPr lang="tr-TR" sz="1800" dirty="0"/>
              <a:t> </a:t>
            </a:r>
            <a:r>
              <a:rPr lang="tr-TR" sz="1800" dirty="0" smtClean="0"/>
              <a:t>    	           		      </a:t>
            </a:r>
            <a:r>
              <a:rPr lang="tr-TR" sz="1800" dirty="0" err="1" smtClean="0"/>
              <a:t>Enzalutamid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				</a:t>
            </a:r>
            <a:r>
              <a:rPr lang="tr-TR" sz="1800" dirty="0"/>
              <a:t> </a:t>
            </a:r>
            <a:r>
              <a:rPr lang="tr-TR" sz="1800" dirty="0" smtClean="0"/>
              <a:t> 	           		      </a:t>
            </a:r>
            <a:r>
              <a:rPr lang="tr-TR" sz="1800" dirty="0" err="1" smtClean="0"/>
              <a:t>Cabazitaxel</a:t>
            </a:r>
            <a:endParaRPr lang="tr-TR" sz="1800" dirty="0" smtClean="0"/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smtClean="0"/>
              <a:t>						     </a:t>
            </a:r>
            <a:r>
              <a:rPr lang="tr-TR" sz="1800" dirty="0" err="1" smtClean="0"/>
              <a:t>Sipuleucel</a:t>
            </a:r>
            <a:r>
              <a:rPr lang="tr-TR" sz="1800" dirty="0" smtClean="0"/>
              <a:t>-T</a:t>
            </a:r>
          </a:p>
        </p:txBody>
      </p:sp>
      <p:sp>
        <p:nvSpPr>
          <p:cNvPr id="6" name="5 Serbest Form"/>
          <p:cNvSpPr/>
          <p:nvPr/>
        </p:nvSpPr>
        <p:spPr>
          <a:xfrm>
            <a:off x="773723" y="1667021"/>
            <a:ext cx="8173329" cy="3024554"/>
          </a:xfrm>
          <a:custGeom>
            <a:avLst/>
            <a:gdLst>
              <a:gd name="connsiteX0" fmla="*/ 0 w 8173329"/>
              <a:gd name="connsiteY0" fmla="*/ 2834641 h 3024554"/>
              <a:gd name="connsiteX1" fmla="*/ 351692 w 8173329"/>
              <a:gd name="connsiteY1" fmla="*/ 513471 h 3024554"/>
              <a:gd name="connsiteX2" fmla="*/ 928468 w 8173329"/>
              <a:gd name="connsiteY2" fmla="*/ 2736167 h 3024554"/>
              <a:gd name="connsiteX3" fmla="*/ 2152357 w 8173329"/>
              <a:gd name="connsiteY3" fmla="*/ 1652954 h 3024554"/>
              <a:gd name="connsiteX4" fmla="*/ 3727939 w 8173329"/>
              <a:gd name="connsiteY4" fmla="*/ 2750234 h 3024554"/>
              <a:gd name="connsiteX5" fmla="*/ 4825219 w 8173329"/>
              <a:gd name="connsiteY5" fmla="*/ 7034 h 3024554"/>
              <a:gd name="connsiteX6" fmla="*/ 5317588 w 8173329"/>
              <a:gd name="connsiteY6" fmla="*/ 2708031 h 3024554"/>
              <a:gd name="connsiteX7" fmla="*/ 6386732 w 8173329"/>
              <a:gd name="connsiteY7" fmla="*/ 1484142 h 3024554"/>
              <a:gd name="connsiteX8" fmla="*/ 7076049 w 8173329"/>
              <a:gd name="connsiteY8" fmla="*/ 2187527 h 3024554"/>
              <a:gd name="connsiteX9" fmla="*/ 8145194 w 8173329"/>
              <a:gd name="connsiteY9" fmla="*/ 1188721 h 3024554"/>
              <a:gd name="connsiteX10" fmla="*/ 8145194 w 8173329"/>
              <a:gd name="connsiteY10" fmla="*/ 1188721 h 3024554"/>
              <a:gd name="connsiteX11" fmla="*/ 8173329 w 8173329"/>
              <a:gd name="connsiteY11" fmla="*/ 1146517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3329" h="3024554">
                <a:moveTo>
                  <a:pt x="0" y="2834641"/>
                </a:moveTo>
                <a:cubicBezTo>
                  <a:pt x="98473" y="1682262"/>
                  <a:pt x="196947" y="529883"/>
                  <a:pt x="351692" y="513471"/>
                </a:cubicBezTo>
                <a:cubicBezTo>
                  <a:pt x="506437" y="497059"/>
                  <a:pt x="628357" y="2546253"/>
                  <a:pt x="928468" y="2736167"/>
                </a:cubicBezTo>
                <a:cubicBezTo>
                  <a:pt x="1228579" y="2926081"/>
                  <a:pt x="1685779" y="1650610"/>
                  <a:pt x="2152357" y="1652954"/>
                </a:cubicBezTo>
                <a:cubicBezTo>
                  <a:pt x="2618935" y="1655298"/>
                  <a:pt x="3282462" y="3024554"/>
                  <a:pt x="3727939" y="2750234"/>
                </a:cubicBezTo>
                <a:cubicBezTo>
                  <a:pt x="4173416" y="2475914"/>
                  <a:pt x="4560278" y="14068"/>
                  <a:pt x="4825219" y="7034"/>
                </a:cubicBezTo>
                <a:cubicBezTo>
                  <a:pt x="5090160" y="0"/>
                  <a:pt x="5057336" y="2461846"/>
                  <a:pt x="5317588" y="2708031"/>
                </a:cubicBezTo>
                <a:cubicBezTo>
                  <a:pt x="5577840" y="2954216"/>
                  <a:pt x="6093655" y="1570893"/>
                  <a:pt x="6386732" y="1484142"/>
                </a:cubicBezTo>
                <a:cubicBezTo>
                  <a:pt x="6679809" y="1397391"/>
                  <a:pt x="6782972" y="2236764"/>
                  <a:pt x="7076049" y="2187527"/>
                </a:cubicBezTo>
                <a:cubicBezTo>
                  <a:pt x="7369126" y="2138290"/>
                  <a:pt x="8145194" y="1188721"/>
                  <a:pt x="8145194" y="1188721"/>
                </a:cubicBezTo>
                <a:lnTo>
                  <a:pt x="8145194" y="1188721"/>
                </a:lnTo>
                <a:lnTo>
                  <a:pt x="8173329" y="114651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7 Düz Ok Bağlayıcısı"/>
          <p:cNvCxnSpPr>
            <a:stCxn id="6" idx="1"/>
          </p:cNvCxnSpPr>
          <p:nvPr/>
        </p:nvCxnSpPr>
        <p:spPr>
          <a:xfrm>
            <a:off x="1125415" y="2180492"/>
            <a:ext cx="62209" cy="23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2915816" y="3356992"/>
            <a:ext cx="51945" cy="1285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5570313" y="1772816"/>
            <a:ext cx="9799" cy="27606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7164288" y="3212976"/>
            <a:ext cx="51945" cy="1285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1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Manüplasyonlar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Antiandrojen</a:t>
            </a:r>
            <a:r>
              <a:rPr lang="tr-TR" dirty="0" smtClean="0"/>
              <a:t> geri çekilmesi</a:t>
            </a:r>
          </a:p>
          <a:p>
            <a:r>
              <a:rPr lang="tr-TR" dirty="0" err="1" smtClean="0"/>
              <a:t>Bikalutamid</a:t>
            </a:r>
            <a:r>
              <a:rPr lang="tr-TR" dirty="0" smtClean="0"/>
              <a:t> 150 mg</a:t>
            </a:r>
          </a:p>
          <a:p>
            <a:r>
              <a:rPr lang="tr-TR" dirty="0" smtClean="0"/>
              <a:t>Östrojenler</a:t>
            </a:r>
          </a:p>
          <a:p>
            <a:r>
              <a:rPr lang="tr-TR" dirty="0" err="1" smtClean="0"/>
              <a:t>Adrenolitik</a:t>
            </a:r>
            <a:r>
              <a:rPr lang="tr-TR" dirty="0" smtClean="0"/>
              <a:t> ajanlar</a:t>
            </a:r>
          </a:p>
          <a:p>
            <a:r>
              <a:rPr lang="tr-TR" dirty="0" smtClean="0"/>
              <a:t>Yeni jenerasyon </a:t>
            </a:r>
            <a:r>
              <a:rPr lang="tr-TR" dirty="0" err="1" smtClean="0"/>
              <a:t>antiandrojenler</a:t>
            </a:r>
            <a:endParaRPr lang="tr-TR" dirty="0" smtClean="0"/>
          </a:p>
          <a:p>
            <a:pPr lvl="1"/>
            <a:r>
              <a:rPr lang="tr-TR" dirty="0" err="1" smtClean="0"/>
              <a:t>Enzalutamid</a:t>
            </a:r>
            <a:endParaRPr lang="tr-TR" dirty="0" smtClean="0"/>
          </a:p>
          <a:p>
            <a:pPr lvl="1"/>
            <a:r>
              <a:rPr lang="tr-TR" dirty="0" err="1" smtClean="0"/>
              <a:t>Abirateron</a:t>
            </a:r>
            <a:r>
              <a:rPr lang="tr-TR" dirty="0" smtClean="0"/>
              <a:t> asetat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Manüplasyonlar</a:t>
            </a:r>
            <a:r>
              <a:rPr lang="tr-TR" dirty="0" smtClean="0"/>
              <a:t> – </a:t>
            </a:r>
            <a:r>
              <a:rPr lang="tr-TR" dirty="0" err="1" smtClean="0"/>
              <a:t>Antiandrojen</a:t>
            </a:r>
            <a:r>
              <a:rPr lang="tr-TR" dirty="0" smtClean="0"/>
              <a:t> Çekilmesi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Hastaların 1/3’ünde &gt;%50 PSA düşüşü sağlamakta ve ~ 4 ay sürmektedir.</a:t>
            </a:r>
          </a:p>
          <a:p>
            <a:r>
              <a:rPr lang="tr-TR" dirty="0" smtClean="0"/>
              <a:t>SWOG 9426 çalışmasında;</a:t>
            </a:r>
          </a:p>
          <a:p>
            <a:pPr lvl="1"/>
            <a:r>
              <a:rPr lang="en-US" dirty="0" smtClean="0"/>
              <a:t>210 </a:t>
            </a:r>
            <a:r>
              <a:rPr lang="tr-TR" dirty="0" smtClean="0"/>
              <a:t> </a:t>
            </a:r>
            <a:r>
              <a:rPr lang="en-US" dirty="0" smtClean="0"/>
              <a:t>M0 </a:t>
            </a:r>
            <a:r>
              <a:rPr lang="tr-TR" dirty="0" smtClean="0"/>
              <a:t>veya</a:t>
            </a:r>
            <a:r>
              <a:rPr lang="en-US" dirty="0" smtClean="0"/>
              <a:t> M1 </a:t>
            </a:r>
            <a:r>
              <a:rPr lang="tr-TR" dirty="0" smtClean="0"/>
              <a:t>hasta</a:t>
            </a:r>
          </a:p>
          <a:p>
            <a:pPr lvl="1"/>
            <a:r>
              <a:rPr lang="tr-TR" dirty="0" smtClean="0"/>
              <a:t>%21 cevap 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tr-TR" dirty="0" smtClean="0"/>
              <a:t>Radyolojik cevap Ø</a:t>
            </a:r>
            <a:endParaRPr lang="en-US" dirty="0" smtClean="0"/>
          </a:p>
          <a:p>
            <a:pPr lvl="1"/>
            <a:r>
              <a:rPr lang="tr-TR" dirty="0" err="1" smtClean="0"/>
              <a:t>PFS’da</a:t>
            </a:r>
            <a:r>
              <a:rPr lang="tr-TR" dirty="0" smtClean="0"/>
              <a:t> m</a:t>
            </a:r>
            <a:r>
              <a:rPr lang="en-US" dirty="0" err="1" smtClean="0"/>
              <a:t>edian</a:t>
            </a:r>
            <a:r>
              <a:rPr lang="en-US" dirty="0" smtClean="0"/>
              <a:t> </a:t>
            </a:r>
            <a:r>
              <a:rPr lang="tr-TR" dirty="0" smtClean="0"/>
              <a:t> 3 ay uzama</a:t>
            </a:r>
          </a:p>
          <a:p>
            <a:pPr algn="r">
              <a:buNone/>
            </a:pPr>
            <a:r>
              <a:rPr lang="tr-TR" sz="2800" b="1" i="1" dirty="0" err="1" smtClean="0"/>
              <a:t>Sartor</a:t>
            </a:r>
            <a:r>
              <a:rPr lang="tr-TR" sz="2800" b="1" i="1" dirty="0" smtClean="0"/>
              <a:t> AO et al </a:t>
            </a:r>
            <a:r>
              <a:rPr lang="en-US" sz="2800" b="1" i="1" dirty="0" smtClean="0"/>
              <a:t>Cancer</a:t>
            </a:r>
            <a:r>
              <a:rPr lang="tr-TR" sz="2800" b="1" i="1" dirty="0" smtClean="0"/>
              <a:t>,</a:t>
            </a:r>
            <a:r>
              <a:rPr lang="en-US" sz="2800" b="1" i="1" dirty="0" smtClean="0"/>
              <a:t> 2008</a:t>
            </a:r>
            <a:r>
              <a:rPr lang="tr-TR" sz="2800" b="1" i="1" dirty="0" smtClean="0"/>
              <a:t>.</a:t>
            </a:r>
            <a:endParaRPr lang="tr-TR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Manüplasyonlar</a:t>
            </a:r>
            <a:r>
              <a:rPr lang="tr-TR" dirty="0" smtClean="0"/>
              <a:t> – Yüksek doz </a:t>
            </a:r>
            <a:r>
              <a:rPr lang="tr-TR" dirty="0" err="1" smtClean="0"/>
              <a:t>Bikalutamid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Bicalutamide</a:t>
            </a:r>
            <a:r>
              <a:rPr lang="en-US" dirty="0" smtClean="0"/>
              <a:t> </a:t>
            </a:r>
            <a:r>
              <a:rPr lang="tr-TR" dirty="0" smtClean="0"/>
              <a:t>ile yüksek dozda daha iyi PSA cevabı elde edilmektedir.</a:t>
            </a:r>
          </a:p>
          <a:p>
            <a:pPr algn="r">
              <a:buNone/>
            </a:pPr>
            <a:r>
              <a:rPr lang="en-US" dirty="0" smtClean="0"/>
              <a:t> </a:t>
            </a:r>
            <a:r>
              <a:rPr lang="tr-TR" b="1" i="1" dirty="0" err="1" smtClean="0"/>
              <a:t>McLeod</a:t>
            </a:r>
            <a:r>
              <a:rPr lang="tr-TR" b="1" i="1" dirty="0" smtClean="0"/>
              <a:t> DG. </a:t>
            </a:r>
            <a:r>
              <a:rPr lang="tr-TR" b="1" i="1" dirty="0" err="1" smtClean="0"/>
              <a:t>Cancer</a:t>
            </a:r>
            <a:r>
              <a:rPr lang="tr-TR" b="1" i="1" dirty="0" smtClean="0"/>
              <a:t>, 1993 </a:t>
            </a:r>
            <a:r>
              <a:rPr lang="en-US" b="1" i="1" dirty="0" smtClean="0"/>
              <a:t> </a:t>
            </a:r>
            <a:endParaRPr lang="tr-TR" b="1" i="1" dirty="0" smtClean="0"/>
          </a:p>
          <a:p>
            <a:r>
              <a:rPr lang="tr-TR" dirty="0" smtClean="0"/>
              <a:t>52 </a:t>
            </a:r>
            <a:r>
              <a:rPr lang="tr-TR" dirty="0" err="1" smtClean="0"/>
              <a:t>KDPCa</a:t>
            </a:r>
            <a:r>
              <a:rPr lang="tr-TR" dirty="0" smtClean="0"/>
              <a:t> hastada %20 PSA cevabı ( &gt;%50 PSA düşüşü)</a:t>
            </a:r>
          </a:p>
          <a:p>
            <a:pPr algn="r">
              <a:buNone/>
            </a:pPr>
            <a:r>
              <a:rPr lang="en-US" b="1" i="1" dirty="0" err="1" smtClean="0"/>
              <a:t>Kucuk</a:t>
            </a:r>
            <a:r>
              <a:rPr lang="en-US" b="1" i="1" dirty="0" smtClean="0"/>
              <a:t> O</a:t>
            </a:r>
            <a:r>
              <a:rPr lang="tr-TR" b="1" i="1" dirty="0" smtClean="0"/>
              <a:t> et al (SWOG 9235). </a:t>
            </a:r>
            <a:r>
              <a:rPr lang="tr-TR" b="1" i="1" dirty="0" err="1" smtClean="0"/>
              <a:t>Urology</a:t>
            </a:r>
            <a:r>
              <a:rPr lang="tr-TR" b="1" i="1" dirty="0" smtClean="0"/>
              <a:t>, 2001</a:t>
            </a:r>
          </a:p>
          <a:p>
            <a:pPr algn="r">
              <a:buNone/>
            </a:pPr>
            <a:endParaRPr lang="tr-TR" b="1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Manüplasyonlar</a:t>
            </a:r>
            <a:r>
              <a:rPr lang="tr-TR" dirty="0" smtClean="0"/>
              <a:t> - Östrojenler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</a:t>
            </a:r>
            <a:r>
              <a:rPr lang="tr-TR" dirty="0" smtClean="0"/>
              <a:t>; ~%24 - 80 hastada </a:t>
            </a:r>
            <a:r>
              <a:rPr lang="en-US" dirty="0" smtClean="0"/>
              <a:t> </a:t>
            </a:r>
            <a:r>
              <a:rPr lang="tr-TR" dirty="0" smtClean="0"/>
              <a:t>PSA cevabı</a:t>
            </a:r>
          </a:p>
          <a:p>
            <a:r>
              <a:rPr lang="tr-TR" dirty="0" smtClean="0"/>
              <a:t>%</a:t>
            </a:r>
            <a:r>
              <a:rPr lang="en-US" dirty="0" smtClean="0"/>
              <a:t>63</a:t>
            </a:r>
            <a:r>
              <a:rPr lang="tr-TR" dirty="0" smtClean="0"/>
              <a:t>, 2 yıllık genel </a:t>
            </a:r>
            <a:r>
              <a:rPr lang="tr-TR" dirty="0" err="1" smtClean="0"/>
              <a:t>sağkalım</a:t>
            </a:r>
            <a:r>
              <a:rPr lang="tr-TR" dirty="0" smtClean="0"/>
              <a:t>.</a:t>
            </a:r>
          </a:p>
          <a:p>
            <a:r>
              <a:rPr lang="tr-TR" dirty="0" smtClean="0"/>
              <a:t>%31 DVT, %7 AMI.</a:t>
            </a:r>
          </a:p>
          <a:p>
            <a:pPr algn="r">
              <a:buNone/>
            </a:pPr>
            <a:r>
              <a:rPr lang="en-US" sz="2800" b="1" i="1" dirty="0" smtClean="0"/>
              <a:t>Klotz L</a:t>
            </a:r>
            <a:r>
              <a:rPr lang="tr-TR" sz="2800" b="1" i="1" dirty="0" smtClean="0"/>
              <a:t> et al </a:t>
            </a:r>
            <a:r>
              <a:rPr lang="it-IT" sz="2800" b="1" i="1" dirty="0" smtClean="0"/>
              <a:t>J Urol</a:t>
            </a:r>
            <a:r>
              <a:rPr lang="tr-TR" sz="2800" b="1" i="1" dirty="0" smtClean="0"/>
              <a:t>,</a:t>
            </a:r>
            <a:r>
              <a:rPr lang="it-IT" sz="2800" b="1" i="1" dirty="0" smtClean="0"/>
              <a:t> 1999</a:t>
            </a:r>
            <a:r>
              <a:rPr lang="tr-TR" sz="2800" b="1" i="1" dirty="0" smtClean="0"/>
              <a:t>. </a:t>
            </a:r>
          </a:p>
          <a:p>
            <a:pPr algn="r">
              <a:buNone/>
            </a:pPr>
            <a:r>
              <a:rPr lang="en-US" sz="2800" b="1" i="1" dirty="0" smtClean="0"/>
              <a:t>Oh WK</a:t>
            </a:r>
            <a:r>
              <a:rPr lang="tr-TR" sz="2800" b="1" i="1" dirty="0" smtClean="0"/>
              <a:t> et al </a:t>
            </a:r>
            <a:r>
              <a:rPr lang="tr-TR" sz="2800" b="1" i="1" dirty="0" err="1" smtClean="0"/>
              <a:t>Clin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Oncol</a:t>
            </a:r>
            <a:r>
              <a:rPr lang="tr-TR" sz="2800" b="1" i="1" dirty="0" smtClean="0"/>
              <a:t>, 2004.</a:t>
            </a:r>
            <a:endParaRPr lang="tr-TR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1267</Words>
  <Application>Microsoft Macintosh PowerPoint</Application>
  <PresentationFormat>On-screen Show (4:3)</PresentationFormat>
  <Paragraphs>214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Ortalama</vt:lpstr>
      <vt:lpstr>Office Theme</vt:lpstr>
      <vt:lpstr>KASTRASYONA DİRENÇLİ PROSTAT KANSERİNDE TEDAVİ</vt:lpstr>
      <vt:lpstr>KDPK Ortalama Yaşam Beklentisi</vt:lpstr>
      <vt:lpstr>KDPCa</vt:lpstr>
      <vt:lpstr>Tanım</vt:lpstr>
      <vt:lpstr>PowerPoint Presentation</vt:lpstr>
      <vt:lpstr>İkincil Hormonal Manüplasyonlar</vt:lpstr>
      <vt:lpstr>İkincil Hormonal Manüplasyonlar – Antiandrojen Çekilmesi</vt:lpstr>
      <vt:lpstr>İkincil Hormonal Manüplasyonlar – Yüksek doz Bikalutamid</vt:lpstr>
      <vt:lpstr>İkincil Hormonal Manüplasyonlar - Östrojenler</vt:lpstr>
      <vt:lpstr>İkincil Hormonal Manüplasyonlar –  Yeni jenerasyon Hormonoterapi ajanları</vt:lpstr>
      <vt:lpstr>İkincil Hormonal Manüplasyonlar –  Yeni jenerasyon Hormonoterapi ajanları</vt:lpstr>
      <vt:lpstr>PowerPoint Presentation</vt:lpstr>
      <vt:lpstr>Non-Hormonal Tedavi</vt:lpstr>
      <vt:lpstr>Non – Hormonal Tedavi</vt:lpstr>
      <vt:lpstr>Post – Kemo Periyot</vt:lpstr>
      <vt:lpstr>Post  Kemo Periyot – İntermitan docataxel</vt:lpstr>
      <vt:lpstr>Post  Kemo Periyot - Cabazitaxel</vt:lpstr>
      <vt:lpstr>Post  Kemo Periyot - Enzalutamid</vt:lpstr>
      <vt:lpstr>Post  Kemo Periyot - Abirateron</vt:lpstr>
      <vt:lpstr>Aşı</vt:lpstr>
      <vt:lpstr>Kemik ile İlişkili Olaylar</vt:lpstr>
      <vt:lpstr>Kemik Koruyucu Tedaviler - Alpharadin</vt:lpstr>
      <vt:lpstr>Kemik Koruyucu Tedaviler -Bifosfonatlar</vt:lpstr>
      <vt:lpstr>Kemik Koruyucu Tedaviler – Denosumab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KASTRASYONA DİRENÇLİ PROSTAT KANSERİNDE TEDAVİ</dc:title>
  <dc:creator>HAN</dc:creator>
  <cp:lastModifiedBy>aplle HAN</cp:lastModifiedBy>
  <cp:revision>78</cp:revision>
  <dcterms:created xsi:type="dcterms:W3CDTF">2014-04-21T08:17:22Z</dcterms:created>
  <dcterms:modified xsi:type="dcterms:W3CDTF">2014-05-30T14:00:34Z</dcterms:modified>
</cp:coreProperties>
</file>