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88" r:id="rId2"/>
    <p:sldId id="289" r:id="rId3"/>
    <p:sldId id="299" r:id="rId4"/>
    <p:sldId id="290" r:id="rId5"/>
    <p:sldId id="291" r:id="rId6"/>
    <p:sldId id="292" r:id="rId7"/>
    <p:sldId id="293" r:id="rId8"/>
    <p:sldId id="294" r:id="rId9"/>
    <p:sldId id="295" r:id="rId10"/>
    <p:sldId id="297" r:id="rId11"/>
    <p:sldId id="303" r:id="rId12"/>
    <p:sldId id="301" r:id="rId13"/>
    <p:sldId id="302" r:id="rId14"/>
    <p:sldId id="304" r:id="rId15"/>
    <p:sldId id="306" r:id="rId16"/>
    <p:sldId id="324" r:id="rId17"/>
    <p:sldId id="325" r:id="rId18"/>
    <p:sldId id="326" r:id="rId19"/>
    <p:sldId id="327" r:id="rId20"/>
    <p:sldId id="321" r:id="rId21"/>
    <p:sldId id="312" r:id="rId22"/>
    <p:sldId id="298" r:id="rId23"/>
    <p:sldId id="315" r:id="rId24"/>
    <p:sldId id="314" r:id="rId25"/>
    <p:sldId id="317" r:id="rId26"/>
    <p:sldId id="316" r:id="rId27"/>
    <p:sldId id="318" r:id="rId28"/>
    <p:sldId id="319" r:id="rId29"/>
    <p:sldId id="320" r:id="rId30"/>
    <p:sldId id="322" r:id="rId31"/>
    <p:sldId id="313" r:id="rId32"/>
    <p:sldId id="329" r:id="rId33"/>
    <p:sldId id="330" r:id="rId34"/>
    <p:sldId id="310" r:id="rId35"/>
    <p:sldId id="311" r:id="rId36"/>
    <p:sldId id="323" r:id="rId37"/>
    <p:sldId id="32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zar" initials="Y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97513" autoAdjust="0"/>
  </p:normalViewPr>
  <p:slideViewPr>
    <p:cSldViewPr>
      <p:cViewPr>
        <p:scale>
          <a:sx n="70" d="100"/>
          <a:sy n="70" d="100"/>
        </p:scale>
        <p:origin x="-148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5/31/2014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5/31/2014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of the rapid growth of GCT, orchiectomy should be performed in a timely manner and delays greater than 1 to 2 weeks should be avoided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0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noProof="0" dirty="0" smtClean="0"/>
              <a:t>Cerrah açısından nispeten kolay (diğer radikal girişimlere kıyasla), asistan vakası</a:t>
            </a:r>
          </a:p>
          <a:p>
            <a:r>
              <a:rPr lang="tr-TR" noProof="0" dirty="0" smtClean="0"/>
              <a:t>Tümör kontrolü açısından çok önemli</a:t>
            </a:r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5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Usg</a:t>
            </a:r>
            <a:r>
              <a:rPr lang="en-US" dirty="0" smtClean="0"/>
              <a:t>: </a:t>
            </a:r>
            <a:r>
              <a:rPr lang="en-US" dirty="0" err="1" smtClean="0"/>
              <a:t>hipoekoik</a:t>
            </a:r>
            <a:r>
              <a:rPr lang="en-US" dirty="0" smtClean="0"/>
              <a:t> </a:t>
            </a:r>
            <a:r>
              <a:rPr lang="en-US" dirty="0" err="1" smtClean="0"/>
              <a:t>alanlar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3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elevated in only 15% of patients with meta- static seminoma, and serum tumor marker levels are not used to guide treatment decisions.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88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using transitions to advance through several slides.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Teratoma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resistant to chemotherapy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3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5/31/2014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3200"/>
            <a:ext cx="7315200" cy="1362075"/>
          </a:xfrm>
        </p:spPr>
        <p:txBody>
          <a:bodyPr>
            <a:noAutofit/>
          </a:bodyPr>
          <a:lstStyle/>
          <a:p>
            <a:r>
              <a:rPr lang="en-US" sz="4400" dirty="0" err="1"/>
              <a:t>Erken</a:t>
            </a:r>
            <a:r>
              <a:rPr lang="en-US" sz="4400" dirty="0"/>
              <a:t> </a:t>
            </a:r>
            <a:r>
              <a:rPr lang="en-US" sz="4400" dirty="0" err="1"/>
              <a:t>evre</a:t>
            </a:r>
            <a:r>
              <a:rPr lang="en-US" sz="4400" dirty="0"/>
              <a:t> </a:t>
            </a:r>
            <a:r>
              <a:rPr lang="en-US" sz="4400" dirty="0" err="1" smtClean="0"/>
              <a:t>testİs</a:t>
            </a:r>
            <a:r>
              <a:rPr lang="en-US" sz="4400" dirty="0" smtClean="0"/>
              <a:t> </a:t>
            </a:r>
            <a:r>
              <a:rPr lang="en-US" sz="4400" dirty="0" err="1" smtClean="0"/>
              <a:t>tümörler</a:t>
            </a:r>
            <a:r>
              <a:rPr lang="en-US" sz="4400" dirty="0" err="1"/>
              <a:t>İ</a:t>
            </a:r>
            <a:r>
              <a:rPr lang="en-US" sz="4400" dirty="0" err="1" smtClean="0"/>
              <a:t>nde</a:t>
            </a:r>
            <a:r>
              <a:rPr lang="en-US" sz="4400" dirty="0" smtClean="0"/>
              <a:t> </a:t>
            </a:r>
            <a:r>
              <a:rPr lang="en-US" sz="4400" dirty="0" err="1" smtClean="0"/>
              <a:t>tedavİ</a:t>
            </a:r>
            <a:r>
              <a:rPr lang="en-US" sz="4400" dirty="0" smtClean="0"/>
              <a:t> </a:t>
            </a:r>
            <a:r>
              <a:rPr lang="en-US" sz="4400" dirty="0" err="1"/>
              <a:t>ve</a:t>
            </a:r>
            <a:r>
              <a:rPr lang="en-US" sz="4400" dirty="0"/>
              <a:t> </a:t>
            </a:r>
            <a:r>
              <a:rPr lang="en-US" sz="4400" dirty="0" err="1" smtClean="0"/>
              <a:t>tak</a:t>
            </a:r>
            <a:r>
              <a:rPr lang="en-US" sz="4400" dirty="0" err="1"/>
              <a:t>İ</a:t>
            </a:r>
            <a:r>
              <a:rPr lang="en-US" sz="4400" dirty="0" err="1" smtClean="0"/>
              <a:t>p</a:t>
            </a:r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62400" y="5124734"/>
            <a:ext cx="51816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Prof. Dr. </a:t>
            </a:r>
            <a:r>
              <a:rPr lang="en-US" sz="2400" dirty="0" err="1" smtClean="0"/>
              <a:t>Barış</a:t>
            </a:r>
            <a:r>
              <a:rPr lang="en-US" sz="2400" dirty="0" smtClean="0"/>
              <a:t> </a:t>
            </a:r>
            <a:r>
              <a:rPr lang="en-US" sz="2400" dirty="0" err="1" smtClean="0"/>
              <a:t>Nuhoğlu</a:t>
            </a:r>
            <a:endParaRPr lang="en-US" sz="2400" dirty="0" smtClean="0"/>
          </a:p>
          <a:p>
            <a:pPr marL="0" indent="0">
              <a:buNone/>
            </a:pPr>
            <a:r>
              <a:rPr lang="en-US" sz="2200" dirty="0" smtClean="0"/>
              <a:t>GOP </a:t>
            </a:r>
            <a:r>
              <a:rPr lang="en-US" sz="2200" dirty="0" err="1" smtClean="0"/>
              <a:t>Taksim</a:t>
            </a:r>
            <a:r>
              <a:rPr lang="en-US" sz="2200" dirty="0" smtClean="0"/>
              <a:t> </a:t>
            </a:r>
            <a:r>
              <a:rPr lang="en-US" sz="2200" dirty="0" err="1" smtClean="0"/>
              <a:t>Eğitim</a:t>
            </a:r>
            <a:r>
              <a:rPr lang="en-US" sz="2200" dirty="0" smtClean="0"/>
              <a:t> </a:t>
            </a:r>
            <a:r>
              <a:rPr lang="en-US" sz="2200" dirty="0" err="1" smtClean="0"/>
              <a:t>ve</a:t>
            </a:r>
            <a:r>
              <a:rPr lang="en-US" sz="2200" dirty="0" smtClean="0"/>
              <a:t> </a:t>
            </a:r>
            <a:r>
              <a:rPr lang="en-US" sz="2200" dirty="0" err="1" smtClean="0"/>
              <a:t>Araştırma</a:t>
            </a:r>
            <a:r>
              <a:rPr lang="en-US" sz="2200" dirty="0" smtClean="0"/>
              <a:t> </a:t>
            </a:r>
            <a:r>
              <a:rPr lang="en-US" sz="2200" dirty="0" err="1" smtClean="0"/>
              <a:t>Hastanesi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" y="5124734"/>
            <a:ext cx="1744101" cy="1692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1370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949568"/>
          </a:xfrm>
        </p:spPr>
        <p:txBody>
          <a:bodyPr/>
          <a:lstStyle/>
          <a:p>
            <a:r>
              <a:rPr lang="en-US" dirty="0" err="1" smtClean="0"/>
              <a:t>Karşı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estisten</a:t>
            </a:r>
            <a:r>
              <a:rPr lang="en-US" dirty="0" smtClean="0"/>
              <a:t> </a:t>
            </a:r>
            <a:r>
              <a:rPr lang="en-US" dirty="0" err="1" smtClean="0"/>
              <a:t>Biyopsi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İTGHN </a:t>
            </a:r>
            <a:r>
              <a:rPr lang="en-US" dirty="0" err="1" smtClean="0"/>
              <a:t>riskini</a:t>
            </a:r>
            <a:r>
              <a:rPr lang="en-US" dirty="0" smtClean="0"/>
              <a:t> </a:t>
            </a:r>
            <a:r>
              <a:rPr lang="en-US" dirty="0" err="1" smtClean="0"/>
              <a:t>artıran</a:t>
            </a:r>
            <a:r>
              <a:rPr lang="en-US" dirty="0" smtClean="0"/>
              <a:t> </a:t>
            </a:r>
            <a:r>
              <a:rPr lang="en-US" dirty="0" err="1" smtClean="0"/>
              <a:t>durumlarda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Atrofik</a:t>
            </a:r>
            <a:r>
              <a:rPr lang="en-US" dirty="0" smtClean="0"/>
              <a:t> </a:t>
            </a:r>
            <a:r>
              <a:rPr lang="en-US" dirty="0" err="1" smtClean="0"/>
              <a:t>karşı</a:t>
            </a:r>
            <a:r>
              <a:rPr lang="en-US" dirty="0" smtClean="0"/>
              <a:t> testis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İ</a:t>
            </a:r>
            <a:r>
              <a:rPr lang="en-US" dirty="0" err="1" smtClean="0"/>
              <a:t>nmemiş</a:t>
            </a:r>
            <a:r>
              <a:rPr lang="en-US" dirty="0" smtClean="0"/>
              <a:t> testis </a:t>
            </a:r>
            <a:r>
              <a:rPr lang="en-US" dirty="0" err="1" smtClean="0"/>
              <a:t>hikayesi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Aile</a:t>
            </a:r>
            <a:r>
              <a:rPr lang="en-US" dirty="0" smtClean="0"/>
              <a:t> </a:t>
            </a:r>
            <a:r>
              <a:rPr lang="en-US" dirty="0" err="1" smtClean="0"/>
              <a:t>hikayesi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Preoperatif</a:t>
            </a:r>
            <a:r>
              <a:rPr lang="en-US" dirty="0" smtClean="0"/>
              <a:t> </a:t>
            </a:r>
            <a:r>
              <a:rPr lang="en-US" dirty="0" err="1" smtClean="0"/>
              <a:t>USG’de</a:t>
            </a:r>
            <a:r>
              <a:rPr lang="en-US" dirty="0" smtClean="0"/>
              <a:t> </a:t>
            </a:r>
            <a:r>
              <a:rPr lang="en-US" dirty="0" err="1" smtClean="0"/>
              <a:t>şüpheli</a:t>
            </a:r>
            <a:r>
              <a:rPr lang="en-US" dirty="0" smtClean="0"/>
              <a:t> </a:t>
            </a:r>
            <a:r>
              <a:rPr lang="en-US" dirty="0" err="1" smtClean="0"/>
              <a:t>lezyon</a:t>
            </a:r>
            <a:r>
              <a:rPr lang="en-US" dirty="0" smtClean="0"/>
              <a:t> </a:t>
            </a:r>
            <a:r>
              <a:rPr lang="en-US" dirty="0" err="1" smtClean="0"/>
              <a:t>varlığında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 smtClean="0"/>
              <a:t>Yapılacaksa</a:t>
            </a:r>
            <a:r>
              <a:rPr lang="en-US" dirty="0" smtClean="0"/>
              <a:t> </a:t>
            </a:r>
            <a:r>
              <a:rPr lang="en-US" dirty="0" err="1" smtClean="0"/>
              <a:t>açık</a:t>
            </a:r>
            <a:r>
              <a:rPr lang="en-US" dirty="0" smtClean="0"/>
              <a:t>, inguinal </a:t>
            </a:r>
            <a:r>
              <a:rPr lang="en-US" dirty="0" err="1" smtClean="0"/>
              <a:t>biyopsi</a:t>
            </a:r>
            <a:r>
              <a:rPr lang="en-US" dirty="0" smtClean="0"/>
              <a:t> </a:t>
            </a:r>
            <a:r>
              <a:rPr lang="en-US" dirty="0" err="1" smtClean="0"/>
              <a:t>yapılmalı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771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305800" cy="42973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200" dirty="0" err="1" smtClean="0"/>
              <a:t>Başlangıç</a:t>
            </a:r>
            <a:r>
              <a:rPr lang="en-US" sz="2200" dirty="0" smtClean="0"/>
              <a:t> </a:t>
            </a:r>
            <a:r>
              <a:rPr lang="en-US" sz="2200" dirty="0" err="1" smtClean="0"/>
              <a:t>Tedavi</a:t>
            </a:r>
            <a:r>
              <a:rPr lang="en-US" sz="2200" dirty="0" smtClean="0"/>
              <a:t> </a:t>
            </a:r>
            <a:r>
              <a:rPr lang="en-US" sz="2200" dirty="0" err="1" smtClean="0"/>
              <a:t>Prensipleri</a:t>
            </a:r>
            <a:endParaRPr lang="en-US" sz="2200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200" b="1" dirty="0" err="1" smtClean="0">
                <a:solidFill>
                  <a:srgbClr val="FF0000"/>
                </a:solidFill>
              </a:rPr>
              <a:t>Erken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evre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S</a:t>
            </a:r>
            <a:r>
              <a:rPr lang="en-US" sz="2200" b="1" dirty="0" err="1" smtClean="0">
                <a:solidFill>
                  <a:srgbClr val="FF0000"/>
                </a:solidFill>
              </a:rPr>
              <a:t>eminom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</a:t>
            </a:r>
            <a:r>
              <a:rPr lang="en-US" sz="2200" b="1" dirty="0" err="1" smtClean="0">
                <a:solidFill>
                  <a:srgbClr val="FF0000"/>
                </a:solidFill>
              </a:rPr>
              <a:t>edavisi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200" dirty="0" err="1" smtClean="0"/>
              <a:t>Erken</a:t>
            </a:r>
            <a:r>
              <a:rPr lang="en-US" sz="2200" dirty="0" smtClean="0"/>
              <a:t> </a:t>
            </a:r>
            <a:r>
              <a:rPr lang="en-US" sz="2200" dirty="0" err="1" smtClean="0"/>
              <a:t>evre</a:t>
            </a:r>
            <a:r>
              <a:rPr lang="en-US" sz="2200" dirty="0" smtClean="0"/>
              <a:t> </a:t>
            </a:r>
            <a:r>
              <a:rPr lang="en-US" sz="2200" dirty="0" err="1" smtClean="0"/>
              <a:t>Nonseminomatöz</a:t>
            </a:r>
            <a:r>
              <a:rPr lang="en-US" sz="2200" dirty="0" smtClean="0"/>
              <a:t> Germ </a:t>
            </a:r>
            <a:r>
              <a:rPr lang="en-US" sz="2200" dirty="0" err="1" smtClean="0"/>
              <a:t>Hücreli</a:t>
            </a:r>
            <a:r>
              <a:rPr lang="en-US" sz="2200" dirty="0" smtClean="0"/>
              <a:t> </a:t>
            </a:r>
            <a:r>
              <a:rPr lang="en-US" sz="2200" dirty="0" err="1" smtClean="0"/>
              <a:t>Tümör</a:t>
            </a:r>
            <a:r>
              <a:rPr lang="en-US" sz="2200" dirty="0" smtClean="0"/>
              <a:t> (NSGHT) </a:t>
            </a:r>
            <a:r>
              <a:rPr lang="en-US" sz="2200" dirty="0" err="1"/>
              <a:t>T</a:t>
            </a:r>
            <a:r>
              <a:rPr lang="en-US" sz="2200" dirty="0" err="1" smtClean="0"/>
              <a:t>edavisi</a:t>
            </a:r>
            <a:endParaRPr lang="en-US" sz="2200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Germ </a:t>
            </a:r>
            <a:r>
              <a:rPr lang="en-US" sz="2200" dirty="0" err="1">
                <a:solidFill>
                  <a:srgbClr val="000000"/>
                </a:solidFill>
              </a:rPr>
              <a:t>Hücreli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Olmayan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Tümör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Tedavisi</a:t>
            </a:r>
            <a:endParaRPr lang="en-US" sz="22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200" dirty="0" err="1" smtClean="0"/>
              <a:t>Takip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836516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79716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Erken</a:t>
            </a:r>
            <a:r>
              <a:rPr lang="en-US" sz="4000" dirty="0" smtClean="0"/>
              <a:t> </a:t>
            </a:r>
            <a:r>
              <a:rPr lang="en-US" sz="4000" dirty="0" err="1" smtClean="0"/>
              <a:t>Evre</a:t>
            </a:r>
            <a:r>
              <a:rPr lang="en-US" sz="4000" dirty="0" smtClean="0"/>
              <a:t> </a:t>
            </a:r>
            <a:r>
              <a:rPr lang="en-US" sz="4000" dirty="0" err="1" smtClean="0"/>
              <a:t>Seminom</a:t>
            </a:r>
            <a:r>
              <a:rPr lang="en-US" sz="4000" dirty="0" smtClean="0"/>
              <a:t> </a:t>
            </a:r>
            <a:r>
              <a:rPr lang="en-US" sz="4000" dirty="0" err="1" smtClean="0"/>
              <a:t>vs</a:t>
            </a:r>
            <a:r>
              <a:rPr lang="en-US" sz="4000" dirty="0" smtClean="0"/>
              <a:t> NSGHT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382000" cy="5410200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000" dirty="0" err="1" smtClean="0"/>
              <a:t>Orşiektomi</a:t>
            </a:r>
            <a:r>
              <a:rPr lang="en-US" sz="2000" dirty="0" smtClean="0"/>
              <a:t> </a:t>
            </a:r>
            <a:r>
              <a:rPr lang="en-US" sz="2000" dirty="0" err="1" smtClean="0"/>
              <a:t>sonrası</a:t>
            </a:r>
            <a:r>
              <a:rPr lang="en-US" sz="2000" dirty="0" smtClean="0"/>
              <a:t> T1-3 N0 M0 S0 = </a:t>
            </a:r>
            <a:r>
              <a:rPr lang="en-US" sz="2000" dirty="0" err="1" smtClean="0"/>
              <a:t>Evre</a:t>
            </a:r>
            <a:r>
              <a:rPr lang="en-US" sz="2000" dirty="0" smtClean="0"/>
              <a:t> </a:t>
            </a:r>
            <a:r>
              <a:rPr lang="en-US" sz="2000" dirty="0" smtClean="0"/>
              <a:t>1</a:t>
            </a:r>
            <a:endParaRPr lang="en-US" sz="2000" dirty="0" smtClean="0"/>
          </a:p>
          <a:p>
            <a:pPr>
              <a:lnSpc>
                <a:spcPct val="170000"/>
              </a:lnSpc>
            </a:pPr>
            <a:r>
              <a:rPr lang="en-US" sz="2000" dirty="0" err="1" smtClean="0"/>
              <a:t>Evre</a:t>
            </a:r>
            <a:r>
              <a:rPr lang="en-US" sz="2000" dirty="0" smtClean="0"/>
              <a:t> 1 </a:t>
            </a:r>
            <a:r>
              <a:rPr lang="en-US" sz="2000" dirty="0" err="1" smtClean="0"/>
              <a:t>hastalık</a:t>
            </a:r>
            <a:endParaRPr lang="en-US" sz="2000" dirty="0" smtClean="0"/>
          </a:p>
          <a:p>
            <a:pPr lvl="1">
              <a:lnSpc>
                <a:spcPct val="170000"/>
              </a:lnSpc>
            </a:pPr>
            <a:r>
              <a:rPr lang="en-US" sz="1600" dirty="0" err="1" smtClean="0"/>
              <a:t>Seminom</a:t>
            </a:r>
            <a:r>
              <a:rPr lang="en-US" sz="1600" dirty="0" smtClean="0"/>
              <a:t>:	%85 (testis </a:t>
            </a:r>
            <a:r>
              <a:rPr lang="en-US" sz="1600" dirty="0" err="1" smtClean="0"/>
              <a:t>tm’in</a:t>
            </a:r>
            <a:r>
              <a:rPr lang="en-US" sz="1600" dirty="0" smtClean="0"/>
              <a:t> en </a:t>
            </a:r>
            <a:r>
              <a:rPr lang="en-US" sz="1600" dirty="0" err="1" smtClean="0"/>
              <a:t>sık</a:t>
            </a:r>
            <a:r>
              <a:rPr lang="en-US" sz="1600" dirty="0" smtClean="0"/>
              <a:t> </a:t>
            </a:r>
            <a:r>
              <a:rPr lang="en-US" sz="1600" dirty="0" err="1" smtClean="0"/>
              <a:t>prezentasyonu</a:t>
            </a:r>
            <a:r>
              <a:rPr lang="en-US" sz="1600" dirty="0" smtClean="0"/>
              <a:t>)</a:t>
            </a:r>
          </a:p>
          <a:p>
            <a:pPr lvl="1">
              <a:lnSpc>
                <a:spcPct val="170000"/>
              </a:lnSpc>
            </a:pPr>
            <a:r>
              <a:rPr lang="en-US" sz="1600" dirty="0" smtClean="0"/>
              <a:t>NSGHT:	</a:t>
            </a:r>
            <a:r>
              <a:rPr lang="en-US" sz="1600" dirty="0" smtClean="0"/>
              <a:t>%</a:t>
            </a:r>
            <a:r>
              <a:rPr lang="en-US" sz="1600" dirty="0" smtClean="0"/>
              <a:t>33</a:t>
            </a:r>
          </a:p>
          <a:p>
            <a:pPr>
              <a:lnSpc>
                <a:spcPct val="170000"/>
              </a:lnSpc>
            </a:pPr>
            <a:r>
              <a:rPr lang="en-US" sz="2000" dirty="0" err="1" smtClean="0"/>
              <a:t>Gizli</a:t>
            </a:r>
            <a:r>
              <a:rPr lang="en-US" sz="2000" dirty="0" smtClean="0"/>
              <a:t> </a:t>
            </a:r>
            <a:r>
              <a:rPr lang="en-US" sz="2000" dirty="0" err="1" smtClean="0"/>
              <a:t>metastaz</a:t>
            </a:r>
            <a:r>
              <a:rPr lang="en-US" sz="2000" dirty="0" smtClean="0"/>
              <a:t> </a:t>
            </a:r>
            <a:r>
              <a:rPr lang="en-US" sz="2000" dirty="0" err="1" smtClean="0"/>
              <a:t>insidansı</a:t>
            </a:r>
            <a:endParaRPr lang="en-US" sz="2000" dirty="0" smtClean="0"/>
          </a:p>
          <a:p>
            <a:pPr lvl="1">
              <a:lnSpc>
                <a:spcPct val="170000"/>
              </a:lnSpc>
            </a:pPr>
            <a:r>
              <a:rPr lang="en-US" sz="1600" dirty="0" err="1" smtClean="0"/>
              <a:t>Seminom</a:t>
            </a:r>
            <a:r>
              <a:rPr lang="en-US" sz="1600" dirty="0" smtClean="0"/>
              <a:t>	%10-15</a:t>
            </a:r>
          </a:p>
          <a:p>
            <a:pPr lvl="1">
              <a:lnSpc>
                <a:spcPct val="170000"/>
              </a:lnSpc>
            </a:pPr>
            <a:r>
              <a:rPr lang="en-US" sz="1600" dirty="0" smtClean="0"/>
              <a:t>NSGHT	</a:t>
            </a:r>
            <a:r>
              <a:rPr lang="en-US" sz="1600" dirty="0" smtClean="0"/>
              <a:t>%</a:t>
            </a:r>
            <a:r>
              <a:rPr lang="en-US" sz="1600" dirty="0" smtClean="0"/>
              <a:t>25-35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Retroperitoneal </a:t>
            </a:r>
            <a:r>
              <a:rPr lang="en-US" sz="2000" dirty="0" err="1" smtClean="0"/>
              <a:t>tedavi</a:t>
            </a:r>
            <a:r>
              <a:rPr lang="en-US" sz="2000" dirty="0" smtClean="0"/>
              <a:t> </a:t>
            </a:r>
            <a:r>
              <a:rPr lang="en-US" sz="2000" dirty="0" err="1" smtClean="0"/>
              <a:t>sonrası</a:t>
            </a:r>
            <a:r>
              <a:rPr lang="en-US" sz="2000" dirty="0" smtClean="0"/>
              <a:t> </a:t>
            </a:r>
            <a:r>
              <a:rPr lang="en-US" sz="2000" dirty="0" err="1" smtClean="0"/>
              <a:t>sistemik</a:t>
            </a:r>
            <a:r>
              <a:rPr lang="en-US" sz="2000" dirty="0" smtClean="0"/>
              <a:t> </a:t>
            </a:r>
            <a:r>
              <a:rPr lang="en-US" sz="2000" dirty="0" err="1" smtClean="0"/>
              <a:t>relaps</a:t>
            </a:r>
            <a:endParaRPr lang="en-US" sz="2000" dirty="0" smtClean="0"/>
          </a:p>
          <a:p>
            <a:pPr lvl="1">
              <a:lnSpc>
                <a:spcPct val="170000"/>
              </a:lnSpc>
            </a:pPr>
            <a:r>
              <a:rPr lang="en-US" sz="1600" dirty="0" err="1" smtClean="0"/>
              <a:t>Seminom</a:t>
            </a:r>
            <a:r>
              <a:rPr lang="en-US" sz="1600" dirty="0" smtClean="0"/>
              <a:t>	%1-4 (RT </a:t>
            </a:r>
            <a:r>
              <a:rPr lang="en-US" sz="1600" dirty="0" err="1" smtClean="0"/>
              <a:t>sonrası</a:t>
            </a:r>
            <a:r>
              <a:rPr lang="en-US" sz="1600" dirty="0" smtClean="0"/>
              <a:t>)</a:t>
            </a:r>
          </a:p>
          <a:p>
            <a:pPr lvl="1">
              <a:lnSpc>
                <a:spcPct val="170000"/>
              </a:lnSpc>
            </a:pPr>
            <a:r>
              <a:rPr lang="en-US" sz="1600" dirty="0" smtClean="0"/>
              <a:t>NSGHT	</a:t>
            </a:r>
            <a:r>
              <a:rPr lang="en-US" sz="1600" dirty="0" smtClean="0"/>
              <a:t>%</a:t>
            </a:r>
            <a:r>
              <a:rPr lang="en-US" sz="1600" dirty="0" smtClean="0"/>
              <a:t>10 (RPLND </a:t>
            </a:r>
            <a:r>
              <a:rPr lang="en-US" sz="1600" dirty="0" err="1" smtClean="0"/>
              <a:t>sonrası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153396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Evre</a:t>
            </a:r>
            <a:r>
              <a:rPr lang="en-US" dirty="0"/>
              <a:t> </a:t>
            </a:r>
            <a:r>
              <a:rPr lang="en-US" dirty="0" err="1"/>
              <a:t>Seminom</a:t>
            </a:r>
            <a:r>
              <a:rPr lang="en-US" dirty="0"/>
              <a:t> </a:t>
            </a:r>
            <a:r>
              <a:rPr lang="en-US" dirty="0" err="1" smtClean="0"/>
              <a:t>Tedavisi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200000"/>
              </a:lnSpc>
            </a:pPr>
            <a:r>
              <a:rPr lang="en-US" dirty="0" err="1" smtClean="0"/>
              <a:t>Radyoterapiye</a:t>
            </a:r>
            <a:r>
              <a:rPr lang="en-US" dirty="0" smtClean="0"/>
              <a:t> </a:t>
            </a:r>
            <a:r>
              <a:rPr lang="en-US" dirty="0" err="1" smtClean="0"/>
              <a:t>duyarlıdır</a:t>
            </a:r>
            <a:endParaRPr lang="en-US" dirty="0"/>
          </a:p>
          <a:p>
            <a:pPr lvl="1">
              <a:lnSpc>
                <a:spcPct val="200000"/>
              </a:lnSpc>
            </a:pPr>
            <a:r>
              <a:rPr lang="en-US" dirty="0" err="1" smtClean="0"/>
              <a:t>NSGHT’e</a:t>
            </a:r>
            <a:r>
              <a:rPr lang="en-US" dirty="0" smtClean="0"/>
              <a:t> </a:t>
            </a:r>
            <a:r>
              <a:rPr lang="en-US" dirty="0" err="1" smtClean="0"/>
              <a:t>kıyasla</a:t>
            </a:r>
            <a:r>
              <a:rPr lang="en-US" dirty="0" smtClean="0"/>
              <a:t> </a:t>
            </a:r>
            <a:r>
              <a:rPr lang="en-US" dirty="0" err="1" smtClean="0"/>
              <a:t>platin</a:t>
            </a:r>
            <a:r>
              <a:rPr lang="en-US" dirty="0" smtClean="0"/>
              <a:t> </a:t>
            </a:r>
            <a:r>
              <a:rPr lang="en-US" dirty="0" err="1" smtClean="0"/>
              <a:t>bazlı</a:t>
            </a:r>
            <a:r>
              <a:rPr lang="en-US" dirty="0" smtClean="0"/>
              <a:t> </a:t>
            </a:r>
            <a:r>
              <a:rPr lang="en-US" dirty="0" err="1" smtClean="0"/>
              <a:t>kemoterapiye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hassas</a:t>
            </a:r>
            <a:r>
              <a:rPr lang="tr-TR" dirty="0" smtClean="0"/>
              <a:t>tır</a:t>
            </a:r>
            <a:endParaRPr lang="en-US" dirty="0" smtClean="0"/>
          </a:p>
          <a:p>
            <a:pPr lvl="1">
              <a:lnSpc>
                <a:spcPct val="200000"/>
              </a:lnSpc>
            </a:pPr>
            <a:r>
              <a:rPr lang="en-US" dirty="0" err="1"/>
              <a:t>T</a:t>
            </a:r>
            <a:r>
              <a:rPr lang="en-US" dirty="0" err="1" smtClean="0"/>
              <a:t>ümör</a:t>
            </a:r>
            <a:r>
              <a:rPr lang="en-US" dirty="0" smtClean="0"/>
              <a:t> </a:t>
            </a:r>
            <a:r>
              <a:rPr lang="en-US" dirty="0" err="1" smtClean="0"/>
              <a:t>belirteçlerinin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kararında</a:t>
            </a:r>
            <a:r>
              <a:rPr lang="en-US" dirty="0" smtClean="0"/>
              <a:t> </a:t>
            </a:r>
            <a:r>
              <a:rPr lang="en-US" dirty="0" err="1" smtClean="0"/>
              <a:t>yeri</a:t>
            </a:r>
            <a:r>
              <a:rPr lang="en-US" dirty="0" smtClean="0"/>
              <a:t> </a:t>
            </a:r>
            <a:r>
              <a:rPr lang="en-US" dirty="0" err="1" smtClean="0"/>
              <a:t>yok</a:t>
            </a:r>
            <a:r>
              <a:rPr lang="tr-TR" dirty="0" smtClean="0"/>
              <a:t>tur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836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Erken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Evre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Seminom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Tedavisi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8805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Gözlem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Primer </a:t>
            </a:r>
            <a:r>
              <a:rPr lang="en-US" dirty="0" err="1" smtClean="0"/>
              <a:t>radyoterapi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ajan</a:t>
            </a:r>
            <a:r>
              <a:rPr lang="en-US" dirty="0" smtClean="0"/>
              <a:t> </a:t>
            </a:r>
            <a:r>
              <a:rPr lang="en-US" dirty="0" err="1" smtClean="0"/>
              <a:t>karboplatin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primer </a:t>
            </a:r>
            <a:r>
              <a:rPr lang="en-US" dirty="0" err="1" smtClean="0"/>
              <a:t>kemoterapi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 smtClean="0"/>
              <a:t>Gizli</a:t>
            </a:r>
            <a:r>
              <a:rPr lang="en-US" dirty="0" smtClean="0"/>
              <a:t> </a:t>
            </a:r>
            <a:r>
              <a:rPr lang="en-US" dirty="0" err="1" smtClean="0"/>
              <a:t>metastaz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risk </a:t>
            </a:r>
            <a:r>
              <a:rPr lang="en-US" dirty="0" err="1" smtClean="0"/>
              <a:t>faktörleri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boyutunun</a:t>
            </a:r>
            <a:r>
              <a:rPr lang="en-US" dirty="0" smtClean="0"/>
              <a:t> &gt; 4 cm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Rete testis </a:t>
            </a:r>
            <a:r>
              <a:rPr lang="en-US" dirty="0" err="1" smtClean="0"/>
              <a:t>invazyonu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439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Erken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Evre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Seminom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Tedavisi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728187"/>
          </a:xfrm>
        </p:spPr>
        <p:txBody>
          <a:bodyPr>
            <a:noAutofit/>
          </a:bodyPr>
          <a:lstStyle/>
          <a:p>
            <a:r>
              <a:rPr lang="en-US" dirty="0" smtClean="0"/>
              <a:t>Risk </a:t>
            </a:r>
            <a:r>
              <a:rPr lang="en-US" dirty="0" err="1" smtClean="0"/>
              <a:t>faktörleri</a:t>
            </a:r>
            <a:endParaRPr lang="en-US" dirty="0"/>
          </a:p>
          <a:p>
            <a:pPr lvl="1"/>
            <a:r>
              <a:rPr lang="en-US" sz="3200" dirty="0" smtClean="0"/>
              <a:t> </a:t>
            </a:r>
            <a:r>
              <a:rPr lang="en-US" sz="3200" dirty="0" err="1" smtClean="0"/>
              <a:t>Yok</a:t>
            </a:r>
            <a:r>
              <a:rPr lang="en-US" sz="3200" dirty="0" smtClean="0"/>
              <a:t>	</a:t>
            </a:r>
          </a:p>
          <a:p>
            <a:pPr lvl="4">
              <a:buFont typeface="Wingdings" charset="2"/>
              <a:buChar char="ü"/>
            </a:pPr>
            <a:r>
              <a:rPr lang="en-US" sz="3200" dirty="0" smtClean="0"/>
              <a:t> </a:t>
            </a:r>
            <a:r>
              <a:rPr lang="en-US" sz="3200" dirty="0" err="1" smtClean="0"/>
              <a:t>Gözlem</a:t>
            </a:r>
            <a:endParaRPr lang="en-US" sz="3200" dirty="0" smtClean="0"/>
          </a:p>
          <a:p>
            <a:pPr lvl="4">
              <a:buFont typeface="Wingdings" charset="2"/>
              <a:buChar char="ü"/>
            </a:pPr>
            <a:r>
              <a:rPr lang="en-US" sz="3200" dirty="0" smtClean="0"/>
              <a:t> RT</a:t>
            </a:r>
          </a:p>
          <a:p>
            <a:pPr marL="1371600" lvl="2" indent="-457200">
              <a:buFont typeface="+mj-lt"/>
              <a:buAutoNum type="arabicPeriod"/>
            </a:pPr>
            <a:endParaRPr lang="en-US" sz="3200" dirty="0" smtClean="0"/>
          </a:p>
          <a:p>
            <a:pPr marL="971550" lvl="1" indent="-457200"/>
            <a:r>
              <a:rPr lang="en-US" sz="3200" dirty="0" err="1" smtClean="0"/>
              <a:t>Var</a:t>
            </a:r>
            <a:endParaRPr lang="en-US" sz="3200" dirty="0" smtClean="0"/>
          </a:p>
          <a:p>
            <a:pPr marL="2171700" lvl="4" indent="-342900">
              <a:buFont typeface="Wingdings" charset="2"/>
              <a:buChar char="ü"/>
            </a:pPr>
            <a:r>
              <a:rPr lang="en-US" sz="3200" dirty="0" smtClean="0"/>
              <a:t> RT</a:t>
            </a:r>
            <a:endParaRPr lang="en-US" sz="3200" dirty="0"/>
          </a:p>
          <a:p>
            <a:pPr marL="2171700" lvl="4" indent="-342900">
              <a:buFont typeface="Wingdings" charset="2"/>
              <a:buChar char="ü"/>
            </a:pPr>
            <a:r>
              <a:rPr lang="en-US" sz="3200" dirty="0" smtClean="0"/>
              <a:t> KT</a:t>
            </a:r>
          </a:p>
          <a:p>
            <a:pPr marL="2743200" lvl="5" indent="-457200">
              <a:buFont typeface="+mj-lt"/>
              <a:buAutoNum type="arabicPeriod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104220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-383275"/>
            <a:ext cx="7945238" cy="168571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152400"/>
            <a:ext cx="8077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dirty="0" err="1" smtClean="0">
                <a:solidFill>
                  <a:srgbClr val="000000"/>
                </a:solidFill>
              </a:rPr>
              <a:t>Erken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Evre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Seminom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Tedavisi</a:t>
            </a:r>
            <a:r>
              <a:rPr lang="en-US" sz="3600" dirty="0" smtClean="0">
                <a:solidFill>
                  <a:srgbClr val="000000"/>
                </a:solidFill>
              </a:rPr>
              <a:t/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b="1" dirty="0" err="1" smtClean="0">
                <a:solidFill>
                  <a:srgbClr val="FF0000"/>
                </a:solidFill>
              </a:rPr>
              <a:t>Gözlem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828800"/>
            <a:ext cx="82296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5 </a:t>
            </a:r>
            <a:r>
              <a:rPr lang="en-US" sz="2400" dirty="0" err="1" smtClean="0"/>
              <a:t>yıllık</a:t>
            </a:r>
            <a:r>
              <a:rPr lang="en-US" sz="2400" dirty="0" smtClean="0"/>
              <a:t> 	</a:t>
            </a:r>
            <a:r>
              <a:rPr lang="en-US" sz="2400" dirty="0" err="1" smtClean="0"/>
              <a:t>nükssüz</a:t>
            </a:r>
            <a:r>
              <a:rPr lang="en-US" sz="2400" dirty="0" smtClean="0"/>
              <a:t> </a:t>
            </a:r>
            <a:r>
              <a:rPr lang="en-US" sz="2400" dirty="0" err="1" smtClean="0"/>
              <a:t>sağ</a:t>
            </a:r>
            <a:r>
              <a:rPr lang="en-US" sz="2400" dirty="0" smtClean="0"/>
              <a:t> </a:t>
            </a:r>
            <a:r>
              <a:rPr lang="en-US" sz="2400" dirty="0" err="1" smtClean="0"/>
              <a:t>kalım</a:t>
            </a:r>
            <a:r>
              <a:rPr lang="en-US" sz="2400" dirty="0" smtClean="0"/>
              <a:t> %80-86</a:t>
            </a:r>
          </a:p>
          <a:p>
            <a:pPr marL="457200" lvl="1" indent="0">
              <a:lnSpc>
                <a:spcPct val="150000"/>
              </a:lnSpc>
              <a:buFont typeface="Arial" pitchFamily="34" charset="0"/>
              <a:buNone/>
            </a:pPr>
            <a:r>
              <a:rPr lang="en-US" dirty="0" smtClean="0"/>
              <a:t>		</a:t>
            </a:r>
            <a:r>
              <a:rPr lang="en-US" dirty="0" err="1" smtClean="0"/>
              <a:t>kansere</a:t>
            </a:r>
            <a:r>
              <a:rPr lang="en-US" dirty="0" smtClean="0"/>
              <a:t> </a:t>
            </a:r>
            <a:r>
              <a:rPr lang="en-US" dirty="0" err="1" smtClean="0"/>
              <a:t>özgü</a:t>
            </a:r>
            <a:r>
              <a:rPr lang="en-US" dirty="0" smtClean="0"/>
              <a:t> </a:t>
            </a:r>
            <a:r>
              <a:rPr lang="en-US" dirty="0" err="1" smtClean="0"/>
              <a:t>sağkalım</a:t>
            </a:r>
            <a:r>
              <a:rPr lang="en-US" dirty="0" smtClean="0"/>
              <a:t> ~ %</a:t>
            </a:r>
            <a:r>
              <a:rPr lang="en-US" dirty="0" smtClean="0"/>
              <a:t>100</a:t>
            </a:r>
            <a:endParaRPr lang="en-US" dirty="0" smtClean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err="1" smtClean="0"/>
              <a:t>Tümör</a:t>
            </a:r>
            <a:r>
              <a:rPr lang="en-US" sz="2400" dirty="0" smtClean="0"/>
              <a:t> </a:t>
            </a:r>
            <a:r>
              <a:rPr lang="en-US" sz="2400" dirty="0" err="1" smtClean="0"/>
              <a:t>belirteçlerinin</a:t>
            </a:r>
            <a:r>
              <a:rPr lang="en-US" sz="2400" dirty="0" smtClean="0"/>
              <a:t> </a:t>
            </a:r>
            <a:r>
              <a:rPr lang="en-US" sz="2400" dirty="0" err="1" smtClean="0"/>
              <a:t>sınırlı</a:t>
            </a:r>
            <a:r>
              <a:rPr lang="en-US" sz="2400" dirty="0" smtClean="0"/>
              <a:t> </a:t>
            </a:r>
            <a:r>
              <a:rPr lang="en-US" sz="2400" dirty="0" err="1" smtClean="0"/>
              <a:t>kullanımından</a:t>
            </a:r>
            <a:r>
              <a:rPr lang="en-US" sz="2400" dirty="0" smtClean="0"/>
              <a:t> </a:t>
            </a:r>
            <a:r>
              <a:rPr lang="en-US" sz="2400" dirty="0" err="1" smtClean="0"/>
              <a:t>dolayı</a:t>
            </a:r>
            <a:r>
              <a:rPr lang="en-US" sz="2400" dirty="0" smtClean="0"/>
              <a:t> </a:t>
            </a:r>
            <a:r>
              <a:rPr lang="en-US" sz="2400" dirty="0" err="1" smtClean="0"/>
              <a:t>komplikedir</a:t>
            </a:r>
            <a:endParaRPr lang="en-US" sz="2400" dirty="0" smtClean="0"/>
          </a:p>
          <a:p>
            <a:pPr>
              <a:lnSpc>
                <a:spcPct val="150000"/>
              </a:lnSpc>
              <a:buFont typeface="Arial"/>
              <a:buChar char="•"/>
            </a:pPr>
            <a:endParaRPr lang="en-US" sz="2400" dirty="0" smtClean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err="1" smtClean="0"/>
              <a:t>Uzun</a:t>
            </a:r>
            <a:r>
              <a:rPr lang="en-US" sz="2400" dirty="0" smtClean="0"/>
              <a:t> </a:t>
            </a:r>
            <a:r>
              <a:rPr lang="en-US" sz="2400" dirty="0" err="1" smtClean="0"/>
              <a:t>dönem</a:t>
            </a:r>
            <a:r>
              <a:rPr lang="en-US" sz="2400" dirty="0" smtClean="0"/>
              <a:t> </a:t>
            </a:r>
            <a:r>
              <a:rPr lang="en-US" sz="2400" dirty="0" err="1" smtClean="0"/>
              <a:t>takip</a:t>
            </a:r>
            <a:r>
              <a:rPr lang="en-US" sz="2400" dirty="0" smtClean="0"/>
              <a:t> </a:t>
            </a:r>
            <a:r>
              <a:rPr lang="en-US" sz="2400" dirty="0" err="1" smtClean="0"/>
              <a:t>gerekli</a:t>
            </a:r>
            <a:r>
              <a:rPr lang="en-US" sz="2400" dirty="0" smtClean="0"/>
              <a:t> </a:t>
            </a:r>
          </a:p>
          <a:p>
            <a:pPr marL="457200" lvl="1" indent="0">
              <a:lnSpc>
                <a:spcPct val="150000"/>
              </a:lnSpc>
              <a:buFont typeface="Arial" pitchFamily="34" charset="0"/>
              <a:buNone/>
            </a:pPr>
            <a:r>
              <a:rPr lang="en-US" dirty="0" smtClean="0"/>
              <a:t>	</a:t>
            </a:r>
            <a:r>
              <a:rPr lang="en-US" dirty="0" err="1" smtClean="0"/>
              <a:t>nükslerin</a:t>
            </a:r>
            <a:r>
              <a:rPr lang="en-US" dirty="0" smtClean="0"/>
              <a:t> %10-20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tanı</a:t>
            </a:r>
            <a:r>
              <a:rPr lang="en-US" dirty="0" smtClean="0"/>
              <a:t>&gt;4 </a:t>
            </a:r>
            <a:r>
              <a:rPr lang="en-US" dirty="0" err="1" smtClean="0"/>
              <a:t>yıl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Sadece</a:t>
            </a:r>
            <a:r>
              <a:rPr lang="en-US" dirty="0" smtClean="0"/>
              <a:t> </a:t>
            </a:r>
            <a:r>
              <a:rPr lang="en-US" dirty="0" err="1" smtClean="0"/>
              <a:t>uyumu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hastalara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6802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2410766"/>
            <a:ext cx="6629400" cy="1406535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269632"/>
            <a:ext cx="8077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dirty="0" err="1" smtClean="0">
                <a:solidFill>
                  <a:srgbClr val="000000"/>
                </a:solidFill>
              </a:rPr>
              <a:t>Erken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Evre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Seminom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Tedavisi</a:t>
            </a:r>
            <a:r>
              <a:rPr lang="en-US" sz="3600" dirty="0" smtClean="0">
                <a:solidFill>
                  <a:srgbClr val="000000"/>
                </a:solidFill>
              </a:rPr>
              <a:t/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b="1" dirty="0" err="1" smtClean="0">
                <a:solidFill>
                  <a:srgbClr val="FF0000"/>
                </a:solidFill>
              </a:rPr>
              <a:t>Gözlem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596413"/>
            <a:ext cx="8229600" cy="49567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Muayene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Akciğer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grafisi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Tm </a:t>
            </a:r>
            <a:r>
              <a:rPr lang="en-US" sz="2400" dirty="0" err="1" smtClean="0">
                <a:solidFill>
                  <a:srgbClr val="000000"/>
                </a:solidFill>
              </a:rPr>
              <a:t>belirteçleri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Abdominopelvik</a:t>
            </a:r>
            <a:r>
              <a:rPr lang="en-US" sz="2400" dirty="0" smtClean="0">
                <a:solidFill>
                  <a:srgbClr val="000000"/>
                </a:solidFill>
              </a:rPr>
              <a:t> BT</a:t>
            </a:r>
          </a:p>
          <a:p>
            <a:pPr lvl="1">
              <a:lnSpc>
                <a:spcPct val="150000"/>
              </a:lnSpc>
              <a:buFont typeface="Arial"/>
              <a:buChar char="•"/>
            </a:pPr>
            <a:endParaRPr lang="en-US" sz="2000" dirty="0" smtClean="0"/>
          </a:p>
          <a:p>
            <a:pPr marL="457200" lvl="1" indent="0" algn="ctr">
              <a:lnSpc>
                <a:spcPct val="150000"/>
              </a:lnSpc>
              <a:buFont typeface="Arial" pitchFamily="34" charset="0"/>
              <a:buNone/>
            </a:pPr>
            <a:r>
              <a:rPr lang="en-US" sz="2000" dirty="0" smtClean="0"/>
              <a:t>1-3 </a:t>
            </a:r>
            <a:r>
              <a:rPr lang="en-US" sz="2000" dirty="0" err="1" smtClean="0"/>
              <a:t>yıl</a:t>
            </a:r>
            <a:r>
              <a:rPr lang="en-US" sz="2000" dirty="0" smtClean="0"/>
              <a:t> = 3-4/</a:t>
            </a:r>
            <a:r>
              <a:rPr lang="en-US" sz="2000" dirty="0" err="1" smtClean="0"/>
              <a:t>sene</a:t>
            </a:r>
            <a:endParaRPr lang="en-US" sz="2000" dirty="0" smtClean="0"/>
          </a:p>
          <a:p>
            <a:pPr marL="457200" lvl="1" indent="0" algn="ctr">
              <a:lnSpc>
                <a:spcPct val="150000"/>
              </a:lnSpc>
              <a:buFont typeface="Arial" pitchFamily="34" charset="0"/>
              <a:buNone/>
            </a:pPr>
            <a:r>
              <a:rPr lang="en-US" sz="2000" dirty="0" smtClean="0"/>
              <a:t>4-7 </a:t>
            </a:r>
            <a:r>
              <a:rPr lang="en-US" sz="2000" dirty="0" err="1" smtClean="0"/>
              <a:t>yıl</a:t>
            </a:r>
            <a:r>
              <a:rPr lang="en-US" sz="2000" dirty="0" smtClean="0"/>
              <a:t> = 2/</a:t>
            </a:r>
            <a:r>
              <a:rPr lang="en-US" sz="2000" dirty="0" err="1" smtClean="0"/>
              <a:t>sene</a:t>
            </a:r>
            <a:endParaRPr lang="en-US" sz="2000" dirty="0" smtClean="0"/>
          </a:p>
          <a:p>
            <a:pPr marL="457200" lvl="1" indent="0" algn="ctr">
              <a:lnSpc>
                <a:spcPct val="150000"/>
              </a:lnSpc>
              <a:buFont typeface="Arial" pitchFamily="34" charset="0"/>
              <a:buNone/>
            </a:pPr>
            <a:r>
              <a:rPr lang="en-US" sz="2000" dirty="0" smtClean="0"/>
              <a:t>&gt;7 </a:t>
            </a:r>
            <a:r>
              <a:rPr lang="en-US" sz="2000" dirty="0" err="1" smtClean="0"/>
              <a:t>yıl</a:t>
            </a:r>
            <a:r>
              <a:rPr lang="en-US" sz="2000" dirty="0" smtClean="0"/>
              <a:t> = 1/</a:t>
            </a:r>
            <a:r>
              <a:rPr lang="en-US" sz="2000" dirty="0" err="1" smtClean="0"/>
              <a:t>sene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72232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19800" y="-6629400"/>
            <a:ext cx="7151420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269632"/>
            <a:ext cx="8077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dirty="0" err="1" smtClean="0">
                <a:solidFill>
                  <a:srgbClr val="000000"/>
                </a:solidFill>
              </a:rPr>
              <a:t>Erken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Evre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Seminom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Tedavisi</a:t>
            </a:r>
            <a:r>
              <a:rPr lang="en-US" sz="3600" dirty="0" smtClean="0">
                <a:solidFill>
                  <a:srgbClr val="000000"/>
                </a:solidFill>
              </a:rPr>
              <a:t/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b="1" dirty="0" err="1" smtClean="0">
                <a:solidFill>
                  <a:srgbClr val="FF0000"/>
                </a:solidFill>
              </a:rPr>
              <a:t>Radyoterapi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514600"/>
            <a:ext cx="6019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err="1" smtClean="0"/>
              <a:t>Retroperiton</a:t>
            </a:r>
            <a:r>
              <a:rPr lang="en-US" sz="2800" dirty="0" smtClean="0"/>
              <a:t>, </a:t>
            </a:r>
            <a:r>
              <a:rPr lang="en-US" sz="2800" dirty="0" err="1" smtClean="0"/>
              <a:t>ipsilateral</a:t>
            </a:r>
            <a:r>
              <a:rPr lang="en-US" sz="2800" dirty="0" smtClean="0"/>
              <a:t> pelvis </a:t>
            </a:r>
            <a:r>
              <a:rPr lang="en-US" sz="2800" dirty="0" err="1" smtClean="0"/>
              <a:t>ışınlanmalı</a:t>
            </a:r>
            <a:r>
              <a:rPr lang="en-US" sz="2800" dirty="0" smtClean="0"/>
              <a:t> (dog-leg </a:t>
            </a:r>
            <a:r>
              <a:rPr lang="en-US" sz="2800" dirty="0" err="1" smtClean="0"/>
              <a:t>konfigürasyonu</a:t>
            </a:r>
            <a:r>
              <a:rPr lang="en-US" sz="2800" dirty="0" smtClean="0"/>
              <a:t>)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US" sz="2800" dirty="0"/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err="1"/>
              <a:t>İ</a:t>
            </a:r>
            <a:r>
              <a:rPr lang="en-US" sz="2800" dirty="0" err="1" smtClean="0"/>
              <a:t>kincil</a:t>
            </a:r>
            <a:r>
              <a:rPr lang="en-US" sz="2800" dirty="0" smtClean="0"/>
              <a:t> </a:t>
            </a:r>
            <a:r>
              <a:rPr lang="en-US" sz="2800" dirty="0" err="1" smtClean="0"/>
              <a:t>malignite</a:t>
            </a:r>
            <a:r>
              <a:rPr lang="en-US" sz="2800" dirty="0" smtClean="0"/>
              <a:t> </a:t>
            </a:r>
            <a:r>
              <a:rPr lang="en-US" sz="2800" dirty="0" err="1" smtClean="0"/>
              <a:t>gelişme</a:t>
            </a:r>
            <a:r>
              <a:rPr lang="en-US" sz="2800" dirty="0" smtClean="0"/>
              <a:t> </a:t>
            </a:r>
            <a:r>
              <a:rPr lang="en-US" sz="2800" dirty="0" err="1" smtClean="0"/>
              <a:t>riski</a:t>
            </a:r>
            <a:r>
              <a:rPr lang="en-US" sz="2800" dirty="0" smtClean="0"/>
              <a:t> %18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 smtClean="0"/>
              <a:t>(25 </a:t>
            </a:r>
            <a:r>
              <a:rPr lang="en-US" sz="2800" dirty="0" err="1" smtClean="0"/>
              <a:t>yıl</a:t>
            </a:r>
            <a:r>
              <a:rPr lang="en-US" sz="2800" dirty="0" smtClean="0"/>
              <a:t> </a:t>
            </a:r>
            <a:r>
              <a:rPr lang="en-US" sz="2800" dirty="0" err="1" smtClean="0"/>
              <a:t>sonunda</a:t>
            </a:r>
            <a:r>
              <a:rPr lang="en-US" sz="2800" dirty="0" smtClean="0"/>
              <a:t>)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pic>
        <p:nvPicPr>
          <p:cNvPr id="9" name="Content Placeholder 3" descr="Adsız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6" r="-5756"/>
          <a:stretch/>
        </p:blipFill>
        <p:spPr>
          <a:xfrm>
            <a:off x="6096000" y="1905000"/>
            <a:ext cx="3048000" cy="382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23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280321" y="-2906285"/>
            <a:ext cx="1795825" cy="68610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269632"/>
            <a:ext cx="77724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dirty="0" err="1" smtClean="0">
                <a:solidFill>
                  <a:srgbClr val="000000"/>
                </a:solidFill>
              </a:rPr>
              <a:t>Erken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Evre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Seminom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Tedavisi</a:t>
            </a:r>
            <a:r>
              <a:rPr lang="en-US" sz="3600" dirty="0" smtClean="0">
                <a:solidFill>
                  <a:srgbClr val="000000"/>
                </a:solidFill>
              </a:rPr>
              <a:t/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b="1" dirty="0" err="1" smtClean="0">
                <a:solidFill>
                  <a:srgbClr val="FF0000"/>
                </a:solidFill>
              </a:rPr>
              <a:t>Kemoterapi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596413"/>
            <a:ext cx="80772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veya</a:t>
            </a:r>
            <a:r>
              <a:rPr lang="en-US" dirty="0" smtClean="0"/>
              <a:t> 2 </a:t>
            </a:r>
            <a:r>
              <a:rPr lang="en-US" dirty="0" err="1" smtClean="0"/>
              <a:t>kür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ajan</a:t>
            </a:r>
            <a:r>
              <a:rPr lang="en-US" dirty="0" smtClean="0"/>
              <a:t> </a:t>
            </a:r>
            <a:r>
              <a:rPr lang="en-US" dirty="0" err="1" smtClean="0"/>
              <a:t>karboplatin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kür</a:t>
            </a:r>
            <a:r>
              <a:rPr lang="en-US" dirty="0" smtClean="0"/>
              <a:t> </a:t>
            </a:r>
            <a:r>
              <a:rPr lang="en-US" dirty="0" err="1" smtClean="0"/>
              <a:t>karboplatin</a:t>
            </a:r>
            <a:r>
              <a:rPr lang="en-US" dirty="0" smtClean="0"/>
              <a:t> KT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paraaortik</a:t>
            </a:r>
            <a:r>
              <a:rPr lang="en-US" dirty="0" smtClean="0"/>
              <a:t> RT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nüks</a:t>
            </a:r>
            <a:r>
              <a:rPr lang="en-US" dirty="0" smtClean="0"/>
              <a:t> </a:t>
            </a:r>
            <a:r>
              <a:rPr lang="en-US" dirty="0" err="1" smtClean="0"/>
              <a:t>farkı</a:t>
            </a:r>
            <a:r>
              <a:rPr lang="en-US" dirty="0" smtClean="0"/>
              <a:t> </a:t>
            </a:r>
            <a:r>
              <a:rPr lang="en-US" dirty="0" err="1" smtClean="0"/>
              <a:t>yok</a:t>
            </a:r>
            <a:endParaRPr lang="en-US" dirty="0" smtClean="0"/>
          </a:p>
          <a:p>
            <a:pPr marL="0" indent="0" algn="r">
              <a:buFont typeface="Arial" pitchFamily="34" charset="0"/>
              <a:buNone/>
            </a:pPr>
            <a:r>
              <a:rPr lang="en-US" sz="2400" dirty="0" smtClean="0"/>
              <a:t>MRC-EORTC </a:t>
            </a:r>
            <a:r>
              <a:rPr lang="en-US" sz="2400" dirty="0" err="1" smtClean="0"/>
              <a:t>ortak</a:t>
            </a:r>
            <a:r>
              <a:rPr lang="en-US" sz="2400" dirty="0" smtClean="0"/>
              <a:t> </a:t>
            </a:r>
            <a:r>
              <a:rPr lang="en-US" sz="2400" dirty="0" err="1" smtClean="0"/>
              <a:t>çalışması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Risk </a:t>
            </a:r>
            <a:r>
              <a:rPr lang="en-US" dirty="0" err="1" smtClean="0"/>
              <a:t>faktörleri</a:t>
            </a:r>
            <a:r>
              <a:rPr lang="en-US" dirty="0" smtClean="0"/>
              <a:t> </a:t>
            </a:r>
            <a:r>
              <a:rPr lang="en-US" dirty="0" err="1" smtClean="0"/>
              <a:t>olanlarda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kür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47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382000" cy="4297363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200" dirty="0" err="1" smtClean="0"/>
              <a:t>Başlangıç</a:t>
            </a:r>
            <a:r>
              <a:rPr lang="en-US" sz="2200" dirty="0" smtClean="0"/>
              <a:t> </a:t>
            </a:r>
            <a:r>
              <a:rPr lang="en-US" sz="2200" dirty="0" err="1" smtClean="0"/>
              <a:t>Tedavi</a:t>
            </a:r>
            <a:r>
              <a:rPr lang="en-US" sz="2200" dirty="0" smtClean="0"/>
              <a:t> </a:t>
            </a:r>
            <a:r>
              <a:rPr lang="en-US" sz="2200" dirty="0" err="1" smtClean="0"/>
              <a:t>Prensipleri</a:t>
            </a:r>
            <a:endParaRPr lang="en-US" sz="2200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200" dirty="0" err="1" smtClean="0"/>
              <a:t>Erken</a:t>
            </a:r>
            <a:r>
              <a:rPr lang="en-US" sz="2200" dirty="0" smtClean="0"/>
              <a:t> </a:t>
            </a:r>
            <a:r>
              <a:rPr lang="en-US" sz="2200" dirty="0" err="1" smtClean="0"/>
              <a:t>evre</a:t>
            </a:r>
            <a:r>
              <a:rPr lang="en-US" sz="2200" dirty="0" smtClean="0"/>
              <a:t> </a:t>
            </a:r>
            <a:r>
              <a:rPr lang="en-US" sz="2200" dirty="0" err="1"/>
              <a:t>S</a:t>
            </a:r>
            <a:r>
              <a:rPr lang="en-US" sz="2200" dirty="0" err="1" smtClean="0"/>
              <a:t>eminom</a:t>
            </a:r>
            <a:r>
              <a:rPr lang="en-US" sz="2200" dirty="0" smtClean="0"/>
              <a:t> </a:t>
            </a:r>
            <a:r>
              <a:rPr lang="en-US" sz="2200" dirty="0" err="1"/>
              <a:t>T</a:t>
            </a:r>
            <a:r>
              <a:rPr lang="en-US" sz="2200" dirty="0" err="1" smtClean="0"/>
              <a:t>edavisi</a:t>
            </a:r>
            <a:endParaRPr lang="en-US" sz="2200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200" dirty="0" err="1" smtClean="0"/>
              <a:t>Erken</a:t>
            </a:r>
            <a:r>
              <a:rPr lang="en-US" sz="2200" dirty="0" smtClean="0"/>
              <a:t> </a:t>
            </a:r>
            <a:r>
              <a:rPr lang="en-US" sz="2200" dirty="0" err="1" smtClean="0"/>
              <a:t>evre</a:t>
            </a:r>
            <a:r>
              <a:rPr lang="en-US" sz="2200" dirty="0" smtClean="0"/>
              <a:t> </a:t>
            </a:r>
            <a:r>
              <a:rPr lang="en-US" sz="2200" dirty="0" err="1" smtClean="0"/>
              <a:t>Nonseminomatöz</a:t>
            </a:r>
            <a:r>
              <a:rPr lang="en-US" sz="2200" dirty="0" smtClean="0"/>
              <a:t> Germ </a:t>
            </a:r>
            <a:r>
              <a:rPr lang="en-US" sz="2200" dirty="0" err="1" smtClean="0"/>
              <a:t>Hücreli</a:t>
            </a:r>
            <a:r>
              <a:rPr lang="en-US" sz="2200" dirty="0" smtClean="0"/>
              <a:t> </a:t>
            </a:r>
            <a:r>
              <a:rPr lang="en-US" sz="2200" dirty="0" err="1" smtClean="0"/>
              <a:t>Tümör</a:t>
            </a:r>
            <a:r>
              <a:rPr lang="en-US" sz="2200" dirty="0" smtClean="0"/>
              <a:t> (NSGHT) </a:t>
            </a:r>
            <a:r>
              <a:rPr lang="en-US" sz="2200" dirty="0" err="1"/>
              <a:t>T</a:t>
            </a:r>
            <a:r>
              <a:rPr lang="en-US" sz="2200" dirty="0" err="1" smtClean="0"/>
              <a:t>edavisi</a:t>
            </a:r>
            <a:endParaRPr lang="en-US" sz="2200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Germ </a:t>
            </a:r>
            <a:r>
              <a:rPr lang="en-US" sz="2200" dirty="0" err="1">
                <a:solidFill>
                  <a:srgbClr val="000000"/>
                </a:solidFill>
              </a:rPr>
              <a:t>Hücreli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Olmayan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Tümör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Tedavisi</a:t>
            </a:r>
            <a:endParaRPr lang="en-US" sz="22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200" dirty="0" err="1" smtClean="0"/>
              <a:t>Takip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15652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Spermatositik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eminom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10000"/>
              </a:lnSpc>
            </a:pPr>
            <a:r>
              <a:rPr lang="en-US" sz="3000" dirty="0" err="1" smtClean="0"/>
              <a:t>Pik</a:t>
            </a:r>
            <a:r>
              <a:rPr lang="en-US" sz="3000" dirty="0" smtClean="0"/>
              <a:t> </a:t>
            </a:r>
            <a:r>
              <a:rPr lang="en-US" sz="3000" dirty="0" err="1" smtClean="0"/>
              <a:t>insidans</a:t>
            </a:r>
            <a:r>
              <a:rPr lang="en-US" sz="3000" dirty="0" smtClean="0"/>
              <a:t>: 6. </a:t>
            </a:r>
            <a:r>
              <a:rPr lang="en-US" sz="3000" dirty="0" err="1" smtClean="0"/>
              <a:t>dekat</a:t>
            </a:r>
            <a:endParaRPr lang="en-US" sz="3000" dirty="0" smtClean="0"/>
          </a:p>
          <a:p>
            <a:pPr>
              <a:lnSpc>
                <a:spcPct val="210000"/>
              </a:lnSpc>
            </a:pPr>
            <a:r>
              <a:rPr lang="en-US" sz="3000" dirty="0" err="1"/>
              <a:t>İ</a:t>
            </a:r>
            <a:r>
              <a:rPr lang="en-US" sz="3000" dirty="0" err="1" smtClean="0"/>
              <a:t>TGHN’den</a:t>
            </a:r>
            <a:r>
              <a:rPr lang="en-US" sz="3000" dirty="0" smtClean="0"/>
              <a:t> </a:t>
            </a:r>
            <a:r>
              <a:rPr lang="en-US" sz="3000" dirty="0" err="1" smtClean="0"/>
              <a:t>kaynaklanmaz</a:t>
            </a:r>
            <a:r>
              <a:rPr lang="en-US" sz="3000" dirty="0" smtClean="0"/>
              <a:t> (</a:t>
            </a:r>
            <a:r>
              <a:rPr lang="en-US" sz="3000" dirty="0" err="1" smtClean="0"/>
              <a:t>diğer</a:t>
            </a:r>
            <a:r>
              <a:rPr lang="en-US" sz="3000" dirty="0" smtClean="0"/>
              <a:t> </a:t>
            </a:r>
            <a:r>
              <a:rPr lang="en-US" sz="3000" dirty="0" err="1" smtClean="0"/>
              <a:t>GHT’den</a:t>
            </a:r>
            <a:r>
              <a:rPr lang="en-US" sz="3000" dirty="0" smtClean="0"/>
              <a:t> </a:t>
            </a:r>
            <a:r>
              <a:rPr lang="en-US" sz="3000" dirty="0" err="1" smtClean="0"/>
              <a:t>farklı</a:t>
            </a:r>
            <a:r>
              <a:rPr lang="en-US" sz="3000" dirty="0" smtClean="0"/>
              <a:t>)</a:t>
            </a:r>
          </a:p>
          <a:p>
            <a:pPr>
              <a:lnSpc>
                <a:spcPct val="210000"/>
              </a:lnSpc>
            </a:pPr>
            <a:r>
              <a:rPr lang="en-US" sz="3000" dirty="0" err="1" smtClean="0"/>
              <a:t>İnmemiş</a:t>
            </a:r>
            <a:r>
              <a:rPr lang="en-US" sz="3000" dirty="0" smtClean="0"/>
              <a:t> testis </a:t>
            </a:r>
            <a:r>
              <a:rPr lang="en-US" sz="3000" dirty="0" err="1" smtClean="0"/>
              <a:t>hikayesi</a:t>
            </a:r>
            <a:r>
              <a:rPr lang="en-US" sz="3000" dirty="0" smtClean="0"/>
              <a:t> </a:t>
            </a:r>
            <a:r>
              <a:rPr lang="en-US" sz="3000" dirty="0" err="1" smtClean="0"/>
              <a:t>ve</a:t>
            </a:r>
            <a:r>
              <a:rPr lang="en-US" sz="3000" dirty="0" smtClean="0"/>
              <a:t> </a:t>
            </a:r>
            <a:r>
              <a:rPr lang="en-US" sz="3000" dirty="0" err="1" smtClean="0"/>
              <a:t>bilateralite</a:t>
            </a:r>
            <a:r>
              <a:rPr lang="en-US" sz="3000" dirty="0" smtClean="0"/>
              <a:t> </a:t>
            </a:r>
            <a:r>
              <a:rPr lang="en-US" sz="3000" dirty="0" err="1" smtClean="0"/>
              <a:t>ile</a:t>
            </a:r>
            <a:r>
              <a:rPr lang="en-US" sz="3000" dirty="0" smtClean="0"/>
              <a:t> </a:t>
            </a:r>
            <a:r>
              <a:rPr lang="en-US" sz="3000" dirty="0" err="1" smtClean="0"/>
              <a:t>ilşkili</a:t>
            </a:r>
            <a:r>
              <a:rPr lang="en-US" sz="3000" dirty="0" smtClean="0"/>
              <a:t> </a:t>
            </a:r>
            <a:r>
              <a:rPr lang="en-US" sz="3000" dirty="0" err="1" smtClean="0"/>
              <a:t>değildir</a:t>
            </a:r>
            <a:endParaRPr lang="en-US" sz="3000" dirty="0" smtClean="0"/>
          </a:p>
          <a:p>
            <a:pPr>
              <a:lnSpc>
                <a:spcPct val="210000"/>
              </a:lnSpc>
            </a:pPr>
            <a:r>
              <a:rPr lang="en-US" sz="3000" dirty="0" err="1" smtClean="0"/>
              <a:t>Mikst</a:t>
            </a:r>
            <a:r>
              <a:rPr lang="en-US" sz="3000" dirty="0" smtClean="0"/>
              <a:t> </a:t>
            </a:r>
            <a:r>
              <a:rPr lang="en-US" sz="3000" dirty="0" err="1" smtClean="0"/>
              <a:t>tümörlerde</a:t>
            </a:r>
            <a:r>
              <a:rPr lang="en-US" sz="3000" dirty="0" smtClean="0"/>
              <a:t> </a:t>
            </a:r>
            <a:r>
              <a:rPr lang="en-US" sz="3000" dirty="0" err="1" smtClean="0"/>
              <a:t>yer</a:t>
            </a:r>
            <a:r>
              <a:rPr lang="en-US" sz="3000" dirty="0" smtClean="0"/>
              <a:t> </a:t>
            </a:r>
            <a:r>
              <a:rPr lang="en-US" sz="3000" dirty="0" err="1" smtClean="0"/>
              <a:t>almaz</a:t>
            </a:r>
            <a:endParaRPr lang="en-US" sz="3000" dirty="0" smtClean="0"/>
          </a:p>
          <a:p>
            <a:pPr>
              <a:lnSpc>
                <a:spcPct val="210000"/>
              </a:lnSpc>
            </a:pPr>
            <a:r>
              <a:rPr lang="en-US" sz="3000" dirty="0" smtClean="0"/>
              <a:t>Benign, </a:t>
            </a:r>
            <a:r>
              <a:rPr lang="en-US" sz="3000" dirty="0" err="1" smtClean="0"/>
              <a:t>orşiektomi</a:t>
            </a:r>
            <a:r>
              <a:rPr lang="en-US" sz="3000" dirty="0" smtClean="0"/>
              <a:t> </a:t>
            </a:r>
            <a:r>
              <a:rPr lang="en-US" sz="3000" dirty="0" err="1" smtClean="0"/>
              <a:t>ike</a:t>
            </a:r>
            <a:r>
              <a:rPr lang="en-US" sz="3000" dirty="0" smtClean="0"/>
              <a:t> </a:t>
            </a:r>
            <a:r>
              <a:rPr lang="en-US" sz="3000" dirty="0" err="1" smtClean="0"/>
              <a:t>kür</a:t>
            </a:r>
            <a:r>
              <a:rPr lang="en-US" sz="3000" dirty="0" smtClean="0"/>
              <a:t> </a:t>
            </a:r>
            <a:r>
              <a:rPr lang="en-US" sz="3000" dirty="0" err="1" smtClean="0"/>
              <a:t>sağlanır</a:t>
            </a:r>
            <a:r>
              <a:rPr lang="en-US" sz="3000" dirty="0" smtClean="0"/>
              <a:t>, </a:t>
            </a:r>
            <a:r>
              <a:rPr lang="en-US" sz="3000" dirty="0" err="1" smtClean="0"/>
              <a:t>ek</a:t>
            </a:r>
            <a:r>
              <a:rPr lang="en-US" sz="3000" dirty="0" smtClean="0"/>
              <a:t> </a:t>
            </a:r>
            <a:r>
              <a:rPr lang="en-US" sz="3000" dirty="0" err="1" smtClean="0"/>
              <a:t>tedavi</a:t>
            </a:r>
            <a:r>
              <a:rPr lang="en-US" sz="3000" dirty="0" smtClean="0"/>
              <a:t> </a:t>
            </a:r>
            <a:r>
              <a:rPr lang="en-US" sz="3000" dirty="0" err="1" smtClean="0"/>
              <a:t>gerekmez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3993824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err="1" smtClean="0"/>
              <a:t>Başlangıç</a:t>
            </a:r>
            <a:r>
              <a:rPr lang="en-US" sz="2000" dirty="0" smtClean="0"/>
              <a:t> </a:t>
            </a:r>
            <a:r>
              <a:rPr lang="en-US" sz="2000" dirty="0" err="1" smtClean="0"/>
              <a:t>Tedavi</a:t>
            </a:r>
            <a:r>
              <a:rPr lang="en-US" sz="2000" dirty="0" smtClean="0"/>
              <a:t> </a:t>
            </a:r>
            <a:r>
              <a:rPr lang="en-US" sz="2000" dirty="0" err="1" smtClean="0"/>
              <a:t>Prensipleri</a:t>
            </a:r>
            <a:endParaRPr lang="en-US" sz="2000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err="1" smtClean="0"/>
              <a:t>Erken</a:t>
            </a:r>
            <a:r>
              <a:rPr lang="en-US" sz="2000" dirty="0" smtClean="0"/>
              <a:t> </a:t>
            </a:r>
            <a:r>
              <a:rPr lang="en-US" sz="2000" dirty="0" err="1" smtClean="0"/>
              <a:t>evre</a:t>
            </a:r>
            <a:r>
              <a:rPr lang="en-US" sz="2000" dirty="0" smtClean="0"/>
              <a:t> </a:t>
            </a:r>
            <a:r>
              <a:rPr lang="en-US" sz="2000" dirty="0" err="1"/>
              <a:t>S</a:t>
            </a:r>
            <a:r>
              <a:rPr lang="en-US" sz="2000" dirty="0" err="1" smtClean="0"/>
              <a:t>eminom</a:t>
            </a:r>
            <a:r>
              <a:rPr lang="en-US" sz="2000" dirty="0" smtClean="0"/>
              <a:t> </a:t>
            </a:r>
            <a:r>
              <a:rPr lang="en-US" sz="2000" dirty="0" err="1"/>
              <a:t>T</a:t>
            </a:r>
            <a:r>
              <a:rPr lang="en-US" sz="2000" dirty="0" err="1" smtClean="0"/>
              <a:t>edavisi</a:t>
            </a:r>
            <a:endParaRPr lang="en-US" sz="2000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FF0000"/>
                </a:solidFill>
              </a:rPr>
              <a:t>Erken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evre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Nonseminomatöz</a:t>
            </a:r>
            <a:r>
              <a:rPr lang="en-US" sz="2000" b="1" dirty="0" smtClean="0">
                <a:solidFill>
                  <a:srgbClr val="FF0000"/>
                </a:solidFill>
              </a:rPr>
              <a:t> Germ </a:t>
            </a:r>
            <a:r>
              <a:rPr lang="en-US" sz="2000" b="1" dirty="0" err="1" smtClean="0">
                <a:solidFill>
                  <a:srgbClr val="FF0000"/>
                </a:solidFill>
              </a:rPr>
              <a:t>Hücreli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Tümör</a:t>
            </a:r>
            <a:r>
              <a:rPr lang="en-US" sz="2000" b="1" dirty="0" smtClean="0">
                <a:solidFill>
                  <a:srgbClr val="FF0000"/>
                </a:solidFill>
              </a:rPr>
              <a:t> (NSGHT) </a:t>
            </a:r>
            <a:r>
              <a:rPr lang="en-US" sz="2000" b="1" dirty="0" err="1">
                <a:solidFill>
                  <a:srgbClr val="FF0000"/>
                </a:solidFill>
              </a:rPr>
              <a:t>T</a:t>
            </a:r>
            <a:r>
              <a:rPr lang="en-US" sz="2000" b="1" dirty="0" err="1" smtClean="0">
                <a:solidFill>
                  <a:srgbClr val="FF0000"/>
                </a:solidFill>
              </a:rPr>
              <a:t>edavisi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Germ </a:t>
            </a:r>
            <a:r>
              <a:rPr lang="en-US" sz="2000" dirty="0" err="1">
                <a:solidFill>
                  <a:srgbClr val="000000"/>
                </a:solidFill>
              </a:rPr>
              <a:t>Hücreli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Olmayan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Tümör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Tedavisi</a:t>
            </a: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err="1" smtClean="0"/>
              <a:t>Takip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12797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Erken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Evre</a:t>
            </a:r>
            <a:r>
              <a:rPr lang="en-US" dirty="0">
                <a:solidFill>
                  <a:srgbClr val="000000"/>
                </a:solidFill>
              </a:rPr>
              <a:t> NSGHT </a:t>
            </a:r>
            <a:r>
              <a:rPr lang="en-US" dirty="0" err="1">
                <a:solidFill>
                  <a:srgbClr val="000000"/>
                </a:solidFill>
              </a:rPr>
              <a:t>Tedavisi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Tümör</a:t>
            </a:r>
            <a:r>
              <a:rPr lang="en-US" sz="2800" dirty="0" smtClean="0"/>
              <a:t> </a:t>
            </a:r>
            <a:r>
              <a:rPr lang="en-US" sz="2800" dirty="0" err="1" smtClean="0"/>
              <a:t>belirteçleri</a:t>
            </a:r>
            <a:r>
              <a:rPr lang="en-US" sz="2800" dirty="0" smtClean="0"/>
              <a:t> </a:t>
            </a:r>
            <a:r>
              <a:rPr lang="en-US" sz="2800" dirty="0" err="1" smtClean="0"/>
              <a:t>orşiektomi</a:t>
            </a:r>
            <a:r>
              <a:rPr lang="en-US" sz="2800" dirty="0" smtClean="0"/>
              <a:t> </a:t>
            </a:r>
            <a:r>
              <a:rPr lang="en-US" sz="2800" dirty="0" err="1" smtClean="0"/>
              <a:t>sonrası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800" dirty="0" smtClean="0"/>
              <a:t>,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</a:t>
            </a:r>
            <a:r>
              <a:rPr lang="en-US" sz="2800" dirty="0" smtClean="0"/>
              <a:t>,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sz="2800" dirty="0" err="1" smtClean="0"/>
              <a:t>değerlendirmek</a:t>
            </a:r>
            <a:r>
              <a:rPr lang="en-US" sz="2800" dirty="0" smtClean="0"/>
              <a:t> </a:t>
            </a:r>
            <a:r>
              <a:rPr lang="en-US" sz="2800" dirty="0" err="1" smtClean="0"/>
              <a:t>için</a:t>
            </a:r>
            <a:r>
              <a:rPr lang="en-US" sz="2800" dirty="0" smtClean="0"/>
              <a:t> </a:t>
            </a:r>
            <a:r>
              <a:rPr lang="en-US" sz="2800" dirty="0" err="1"/>
              <a:t>kontrol</a:t>
            </a:r>
            <a:r>
              <a:rPr lang="en-US" sz="2800" dirty="0"/>
              <a:t> </a:t>
            </a:r>
            <a:r>
              <a:rPr lang="en-US" sz="2800" dirty="0" err="1" smtClean="0"/>
              <a:t>edilmeli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tr-TR" sz="2800" dirty="0" smtClean="0"/>
              <a:t>Sadece </a:t>
            </a:r>
            <a:r>
              <a:rPr lang="en-US" sz="2800" dirty="0" err="1" smtClean="0"/>
              <a:t>Preoperatif</a:t>
            </a:r>
            <a:r>
              <a:rPr lang="en-US" sz="2800" dirty="0" smtClean="0"/>
              <a:t> </a:t>
            </a:r>
            <a:r>
              <a:rPr lang="en-US" sz="2800" dirty="0" err="1" smtClean="0"/>
              <a:t>belirteçlerin</a:t>
            </a:r>
            <a:r>
              <a:rPr lang="en-US" sz="2800" dirty="0" smtClean="0"/>
              <a:t> </a:t>
            </a:r>
            <a:r>
              <a:rPr lang="en-US" sz="2800" dirty="0" err="1" smtClean="0"/>
              <a:t>seviyesi</a:t>
            </a:r>
            <a:r>
              <a:rPr lang="en-US" sz="2800" dirty="0" smtClean="0"/>
              <a:t> </a:t>
            </a:r>
            <a:r>
              <a:rPr lang="en-US" sz="2800" dirty="0" err="1" smtClean="0"/>
              <a:t>tedavi</a:t>
            </a:r>
            <a:r>
              <a:rPr lang="en-US" sz="2800" dirty="0" smtClean="0"/>
              <a:t> </a:t>
            </a:r>
            <a:r>
              <a:rPr lang="en-US" sz="2800" dirty="0" err="1" smtClean="0"/>
              <a:t>kararı</a:t>
            </a:r>
            <a:r>
              <a:rPr lang="en-US" sz="2800" dirty="0" smtClean="0"/>
              <a:t> </a:t>
            </a:r>
            <a:r>
              <a:rPr lang="en-US" sz="2800" dirty="0" err="1" smtClean="0"/>
              <a:t>vermede</a:t>
            </a:r>
            <a:r>
              <a:rPr lang="en-US" sz="2800" dirty="0" smtClean="0"/>
              <a:t> </a:t>
            </a:r>
            <a:r>
              <a:rPr lang="en-US" sz="2800" dirty="0" err="1" smtClean="0"/>
              <a:t>kullanılmaz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78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Erken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Evre</a:t>
            </a:r>
            <a:r>
              <a:rPr lang="en-US" dirty="0" smtClean="0">
                <a:solidFill>
                  <a:srgbClr val="000000"/>
                </a:solidFill>
              </a:rPr>
              <a:t> NSGHT </a:t>
            </a:r>
            <a:r>
              <a:rPr lang="en-US" dirty="0" err="1" smtClean="0">
                <a:solidFill>
                  <a:srgbClr val="000000"/>
                </a:solidFill>
              </a:rPr>
              <a:t>Tedavisi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000" dirty="0" err="1" smtClean="0"/>
              <a:t>Gözlem</a:t>
            </a:r>
            <a:endParaRPr lang="en-US" sz="2000" dirty="0" smtClean="0"/>
          </a:p>
          <a:p>
            <a:pPr>
              <a:lnSpc>
                <a:spcPct val="160000"/>
              </a:lnSpc>
            </a:pPr>
            <a:r>
              <a:rPr lang="en-US" sz="2000" dirty="0" smtClean="0"/>
              <a:t>RPLND</a:t>
            </a:r>
            <a:endParaRPr lang="en-US" sz="2000" dirty="0"/>
          </a:p>
          <a:p>
            <a:pPr>
              <a:lnSpc>
                <a:spcPct val="160000"/>
              </a:lnSpc>
            </a:pPr>
            <a:r>
              <a:rPr lang="en-US" sz="2000" dirty="0"/>
              <a:t>P</a:t>
            </a:r>
            <a:r>
              <a:rPr lang="en-US" sz="2000" dirty="0" smtClean="0"/>
              <a:t>rimer </a:t>
            </a:r>
            <a:r>
              <a:rPr lang="en-US" sz="2000" dirty="0" err="1" smtClean="0"/>
              <a:t>kemoterapi</a:t>
            </a:r>
            <a:endParaRPr lang="en-US" sz="2000" dirty="0" smtClean="0"/>
          </a:p>
          <a:p>
            <a:pPr>
              <a:lnSpc>
                <a:spcPct val="160000"/>
              </a:lnSpc>
            </a:pPr>
            <a:endParaRPr lang="en-US" sz="2000" dirty="0"/>
          </a:p>
          <a:p>
            <a:pPr>
              <a:lnSpc>
                <a:spcPct val="160000"/>
              </a:lnSpc>
            </a:pPr>
            <a:r>
              <a:rPr lang="en-US" sz="2000" dirty="0" err="1" smtClean="0"/>
              <a:t>Gizli</a:t>
            </a:r>
            <a:r>
              <a:rPr lang="en-US" sz="2000" dirty="0" smtClean="0"/>
              <a:t> </a:t>
            </a:r>
            <a:r>
              <a:rPr lang="en-US" sz="2000" dirty="0" err="1" smtClean="0"/>
              <a:t>metastaz</a:t>
            </a:r>
            <a:r>
              <a:rPr lang="en-US" sz="2000" dirty="0" smtClean="0"/>
              <a:t> </a:t>
            </a:r>
            <a:r>
              <a:rPr lang="en-US" sz="2000" dirty="0" err="1" smtClean="0"/>
              <a:t>için</a:t>
            </a:r>
            <a:r>
              <a:rPr lang="en-US" sz="2000" dirty="0" smtClean="0"/>
              <a:t> risk </a:t>
            </a:r>
            <a:r>
              <a:rPr lang="en-US" sz="2000" dirty="0" err="1" smtClean="0"/>
              <a:t>faktörleri</a:t>
            </a:r>
            <a:endParaRPr lang="en-US" sz="2000" dirty="0" smtClean="0"/>
          </a:p>
          <a:p>
            <a:pPr lvl="1">
              <a:lnSpc>
                <a:spcPct val="160000"/>
              </a:lnSpc>
            </a:pPr>
            <a:r>
              <a:rPr lang="en-US" sz="2000" dirty="0" err="1" smtClean="0"/>
              <a:t>Lenfovasküler</a:t>
            </a:r>
            <a:r>
              <a:rPr lang="en-US" sz="2000" dirty="0" smtClean="0"/>
              <a:t> </a:t>
            </a:r>
            <a:r>
              <a:rPr lang="en-US" sz="2000" dirty="0" err="1" smtClean="0"/>
              <a:t>invazyon</a:t>
            </a:r>
            <a:endParaRPr lang="en-US" sz="2000" dirty="0" smtClean="0"/>
          </a:p>
          <a:p>
            <a:pPr lvl="1">
              <a:lnSpc>
                <a:spcPct val="160000"/>
              </a:lnSpc>
            </a:pPr>
            <a:r>
              <a:rPr lang="en-US" sz="2000" dirty="0" err="1" smtClean="0"/>
              <a:t>Embryonal</a:t>
            </a:r>
            <a:r>
              <a:rPr lang="en-US" sz="2000" dirty="0" smtClean="0"/>
              <a:t> </a:t>
            </a:r>
            <a:r>
              <a:rPr lang="en-US" sz="2000" dirty="0" err="1" smtClean="0"/>
              <a:t>karsinom</a:t>
            </a:r>
            <a:r>
              <a:rPr lang="en-US" sz="2000" dirty="0" smtClean="0"/>
              <a:t> </a:t>
            </a:r>
            <a:r>
              <a:rPr lang="en-US" sz="2000" dirty="0" err="1" smtClean="0"/>
              <a:t>oranı</a:t>
            </a:r>
            <a:r>
              <a:rPr lang="en-US" sz="2000" dirty="0" smtClean="0"/>
              <a:t> &gt;%50</a:t>
            </a:r>
          </a:p>
          <a:p>
            <a:pPr lvl="1">
              <a:lnSpc>
                <a:spcPct val="160000"/>
              </a:lnSpc>
            </a:pPr>
            <a:r>
              <a:rPr lang="en-US" sz="2000" dirty="0" err="1" smtClean="0"/>
              <a:t>Proliferasyon</a:t>
            </a:r>
            <a:r>
              <a:rPr lang="en-US" sz="2000" dirty="0" smtClean="0"/>
              <a:t> </a:t>
            </a:r>
            <a:r>
              <a:rPr lang="en-US" sz="2000" dirty="0" err="1" smtClean="0"/>
              <a:t>oranı</a:t>
            </a:r>
            <a:r>
              <a:rPr lang="en-US" sz="2000" dirty="0" smtClean="0"/>
              <a:t> &gt;%70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80589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Erken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Evre</a:t>
            </a:r>
            <a:r>
              <a:rPr lang="en-US" dirty="0" smtClean="0">
                <a:solidFill>
                  <a:srgbClr val="000000"/>
                </a:solidFill>
              </a:rPr>
              <a:t> NSGHT </a:t>
            </a:r>
            <a:r>
              <a:rPr lang="en-US" dirty="0" err="1" smtClean="0">
                <a:solidFill>
                  <a:srgbClr val="000000"/>
                </a:solidFill>
              </a:rPr>
              <a:t>Tedavisi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728187"/>
          </a:xfrm>
        </p:spPr>
        <p:txBody>
          <a:bodyPr>
            <a:noAutofit/>
          </a:bodyPr>
          <a:lstStyle/>
          <a:p>
            <a:r>
              <a:rPr lang="en-US" dirty="0" smtClean="0"/>
              <a:t>Risk </a:t>
            </a:r>
            <a:r>
              <a:rPr lang="en-US" dirty="0" err="1" smtClean="0"/>
              <a:t>faktörleri</a:t>
            </a:r>
            <a:endParaRPr lang="en-US" dirty="0"/>
          </a:p>
          <a:p>
            <a:pPr lvl="1"/>
            <a:r>
              <a:rPr lang="en-US" sz="3200" dirty="0" smtClean="0"/>
              <a:t> </a:t>
            </a:r>
            <a:r>
              <a:rPr lang="en-US" sz="3200" dirty="0" err="1" smtClean="0"/>
              <a:t>Yok</a:t>
            </a:r>
            <a:r>
              <a:rPr lang="en-US" sz="3200" dirty="0" smtClean="0"/>
              <a:t>	</a:t>
            </a:r>
          </a:p>
          <a:p>
            <a:pPr lvl="4">
              <a:buFont typeface="Wingdings" charset="2"/>
              <a:buChar char="ü"/>
            </a:pPr>
            <a:r>
              <a:rPr lang="en-US" sz="3200" dirty="0" smtClean="0"/>
              <a:t> </a:t>
            </a:r>
            <a:r>
              <a:rPr lang="en-US" sz="3200" dirty="0" err="1" smtClean="0"/>
              <a:t>Gözlem</a:t>
            </a:r>
            <a:endParaRPr lang="en-US" sz="3200" dirty="0" smtClean="0"/>
          </a:p>
          <a:p>
            <a:pPr lvl="4">
              <a:buFont typeface="Wingdings" charset="2"/>
              <a:buChar char="ü"/>
            </a:pPr>
            <a:r>
              <a:rPr lang="en-US" sz="3200" dirty="0" smtClean="0"/>
              <a:t> RPLND</a:t>
            </a:r>
          </a:p>
          <a:p>
            <a:pPr marL="1371600" lvl="2" indent="-457200">
              <a:buFont typeface="+mj-lt"/>
              <a:buAutoNum type="arabicPeriod"/>
            </a:pPr>
            <a:endParaRPr lang="en-US" sz="3200" dirty="0" smtClean="0"/>
          </a:p>
          <a:p>
            <a:pPr marL="971550" lvl="1" indent="-457200"/>
            <a:r>
              <a:rPr lang="en-US" sz="3200" dirty="0" err="1" smtClean="0"/>
              <a:t>Var</a:t>
            </a:r>
            <a:endParaRPr lang="en-US" sz="3200" dirty="0" smtClean="0"/>
          </a:p>
          <a:p>
            <a:pPr marL="2171700" lvl="4" indent="-342900">
              <a:buFont typeface="Wingdings" charset="2"/>
              <a:buChar char="ü"/>
            </a:pPr>
            <a:r>
              <a:rPr lang="en-US" sz="3200" dirty="0" smtClean="0"/>
              <a:t> KT</a:t>
            </a:r>
            <a:endParaRPr lang="en-US" sz="3200" dirty="0"/>
          </a:p>
          <a:p>
            <a:pPr marL="2171700" lvl="4" indent="-342900">
              <a:buFont typeface="Wingdings" charset="2"/>
              <a:buChar char="ü"/>
            </a:pPr>
            <a:r>
              <a:rPr lang="en-US" sz="3200" dirty="0" smtClean="0"/>
              <a:t> RPLND</a:t>
            </a:r>
          </a:p>
          <a:p>
            <a:pPr marL="2743200" lvl="5" indent="-457200">
              <a:buFont typeface="+mj-lt"/>
              <a:buAutoNum type="arabicPeriod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423022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Erken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Evre</a:t>
            </a:r>
            <a:r>
              <a:rPr lang="en-US" dirty="0" smtClean="0">
                <a:solidFill>
                  <a:srgbClr val="000000"/>
                </a:solidFill>
              </a:rPr>
              <a:t> NSGHT </a:t>
            </a:r>
            <a:r>
              <a:rPr lang="en-US" dirty="0" err="1" smtClean="0">
                <a:solidFill>
                  <a:srgbClr val="000000"/>
                </a:solidFill>
              </a:rPr>
              <a:t>Tedavisi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Gözlem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495678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(+) %70-80 hasta </a:t>
            </a:r>
            <a:r>
              <a:rPr lang="en-US" sz="2400" dirty="0" err="1" smtClean="0">
                <a:solidFill>
                  <a:srgbClr val="000000"/>
                </a:solidFill>
              </a:rPr>
              <a:t>sadece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orşiektomi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ile</a:t>
            </a:r>
            <a:r>
              <a:rPr lang="en-US" sz="2400" dirty="0" smtClean="0">
                <a:solidFill>
                  <a:srgbClr val="000000"/>
                </a:solidFill>
              </a:rPr>
              <a:t> tam </a:t>
            </a:r>
            <a:r>
              <a:rPr lang="en-US" sz="2400" dirty="0" err="1" smtClean="0">
                <a:solidFill>
                  <a:srgbClr val="000000"/>
                </a:solidFill>
              </a:rPr>
              <a:t>kür</a:t>
            </a:r>
            <a:endParaRPr lang="en-US" sz="2400" dirty="0"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sz="2400" dirty="0" smtClean="0"/>
              <a:t>(-) </a:t>
            </a:r>
            <a:r>
              <a:rPr lang="en-US" sz="2400" dirty="0" err="1" smtClean="0"/>
              <a:t>Relaps</a:t>
            </a:r>
            <a:r>
              <a:rPr lang="en-US" sz="2400" dirty="0" smtClean="0"/>
              <a:t> </a:t>
            </a:r>
            <a:r>
              <a:rPr lang="en-US" sz="2400" dirty="0" err="1" smtClean="0"/>
              <a:t>olursa</a:t>
            </a:r>
            <a:r>
              <a:rPr lang="en-US" sz="2400" dirty="0" smtClean="0"/>
              <a:t> </a:t>
            </a:r>
            <a:r>
              <a:rPr lang="en-US" sz="2400" dirty="0" err="1" smtClean="0"/>
              <a:t>tanı</a:t>
            </a:r>
            <a:r>
              <a:rPr lang="en-US" sz="2400" dirty="0" smtClean="0"/>
              <a:t> </a:t>
            </a:r>
            <a:r>
              <a:rPr lang="en-US" sz="2400" dirty="0" err="1" smtClean="0"/>
              <a:t>anındakinden</a:t>
            </a:r>
            <a:r>
              <a:rPr lang="en-US" sz="2400" dirty="0" smtClean="0"/>
              <a:t> </a:t>
            </a:r>
            <a:r>
              <a:rPr lang="en-US" sz="2400" dirty="0" err="1" smtClean="0"/>
              <a:t>daha</a:t>
            </a:r>
            <a:r>
              <a:rPr lang="en-US" sz="2400" dirty="0" smtClean="0"/>
              <a:t> </a:t>
            </a:r>
            <a:r>
              <a:rPr lang="en-US" sz="2400" dirty="0" err="1" smtClean="0"/>
              <a:t>yoğun</a:t>
            </a:r>
            <a:r>
              <a:rPr lang="en-US" sz="2400" dirty="0" smtClean="0"/>
              <a:t> </a:t>
            </a:r>
            <a:r>
              <a:rPr lang="en-US" sz="2400" dirty="0" err="1" smtClean="0"/>
              <a:t>tedavi</a:t>
            </a:r>
            <a:r>
              <a:rPr lang="en-US" sz="2400" dirty="0" smtClean="0"/>
              <a:t> </a:t>
            </a:r>
            <a:r>
              <a:rPr lang="en-US" sz="2400" dirty="0" err="1" smtClean="0"/>
              <a:t>gerekir</a:t>
            </a:r>
            <a:r>
              <a:rPr lang="en-US" sz="2400" dirty="0" smtClean="0"/>
              <a:t> (&gt;3cm LAP, </a:t>
            </a:r>
            <a:r>
              <a:rPr lang="en-US" sz="2400" dirty="0" err="1" smtClean="0"/>
              <a:t>uzak</a:t>
            </a:r>
            <a:r>
              <a:rPr lang="en-US" sz="2400" dirty="0" smtClean="0"/>
              <a:t> </a:t>
            </a:r>
            <a:r>
              <a:rPr lang="en-US" sz="2400" dirty="0" err="1" smtClean="0"/>
              <a:t>metastaz</a:t>
            </a:r>
            <a:r>
              <a:rPr lang="en-US" sz="2400" dirty="0" smtClean="0"/>
              <a:t> vs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sz="2400" dirty="0" smtClean="0"/>
              <a:t>&gt;%90 </a:t>
            </a:r>
            <a:r>
              <a:rPr lang="en-US" sz="2400" dirty="0" err="1" smtClean="0"/>
              <a:t>relaps</a:t>
            </a:r>
            <a:r>
              <a:rPr lang="en-US" sz="2400" dirty="0" smtClean="0"/>
              <a:t> ilk 2 </a:t>
            </a:r>
            <a:r>
              <a:rPr lang="en-US" sz="2400" dirty="0" err="1" smtClean="0"/>
              <a:t>yılda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Risk </a:t>
            </a:r>
            <a:r>
              <a:rPr lang="en-US" sz="2400" dirty="0" err="1" smtClean="0"/>
              <a:t>faktörü</a:t>
            </a:r>
            <a:r>
              <a:rPr lang="en-US" sz="2400" dirty="0" smtClean="0"/>
              <a:t> </a:t>
            </a:r>
            <a:r>
              <a:rPr lang="en-US" sz="2400" dirty="0" err="1" smtClean="0"/>
              <a:t>olmayan</a:t>
            </a:r>
            <a:r>
              <a:rPr lang="en-US" sz="2400" dirty="0" smtClean="0"/>
              <a:t>, </a:t>
            </a:r>
            <a:r>
              <a:rPr lang="en-US" sz="2400" dirty="0" err="1" smtClean="0"/>
              <a:t>uyumu</a:t>
            </a:r>
            <a:r>
              <a:rPr lang="en-US" sz="2400" dirty="0" smtClean="0"/>
              <a:t> </a:t>
            </a:r>
            <a:r>
              <a:rPr lang="en-US" sz="2400" dirty="0" err="1" smtClean="0"/>
              <a:t>yüksek</a:t>
            </a:r>
            <a:r>
              <a:rPr lang="en-US" sz="2400" dirty="0" smtClean="0"/>
              <a:t> </a:t>
            </a:r>
            <a:r>
              <a:rPr lang="en-US" sz="2400" dirty="0" err="1" smtClean="0"/>
              <a:t>hastalara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711188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Erken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Evre</a:t>
            </a:r>
            <a:r>
              <a:rPr lang="en-US" dirty="0" smtClean="0">
                <a:solidFill>
                  <a:srgbClr val="000000"/>
                </a:solidFill>
              </a:rPr>
              <a:t> NSGHT </a:t>
            </a:r>
            <a:r>
              <a:rPr lang="en-US" dirty="0" err="1" smtClean="0">
                <a:solidFill>
                  <a:srgbClr val="000000"/>
                </a:solidFill>
              </a:rPr>
              <a:t>Tedavisi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Gözlem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229600" cy="49567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err="1" smtClean="0"/>
              <a:t>Muayene</a:t>
            </a:r>
            <a:endParaRPr lang="en-US" sz="2400" dirty="0" smtClean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Tm </a:t>
            </a:r>
            <a:r>
              <a:rPr lang="en-US" sz="2400" dirty="0" err="1" smtClean="0"/>
              <a:t>belirteçleri</a:t>
            </a:r>
            <a:endParaRPr lang="tr-TR" sz="2400" dirty="0" smtClean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err="1" smtClean="0"/>
              <a:t>Akciğer</a:t>
            </a:r>
            <a:r>
              <a:rPr lang="en-US" sz="2400" dirty="0" smtClean="0"/>
              <a:t> </a:t>
            </a:r>
            <a:r>
              <a:rPr lang="en-US" sz="2400" dirty="0" err="1" smtClean="0"/>
              <a:t>grafisi</a:t>
            </a:r>
            <a:endParaRPr lang="en-US" sz="2400" dirty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err="1" smtClean="0"/>
              <a:t>Abdominopelvik</a:t>
            </a:r>
            <a:r>
              <a:rPr lang="en-US" sz="2400" dirty="0" smtClean="0"/>
              <a:t> BT</a:t>
            </a:r>
          </a:p>
          <a:p>
            <a:pPr lvl="1">
              <a:lnSpc>
                <a:spcPct val="150000"/>
              </a:lnSpc>
              <a:buFont typeface="Arial"/>
              <a:buChar char="•"/>
            </a:pPr>
            <a:endParaRPr lang="en-US" sz="2400" dirty="0" smtClean="0"/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2400" dirty="0" smtClean="0"/>
              <a:t>1-2 </a:t>
            </a:r>
            <a:r>
              <a:rPr lang="en-US" sz="2400" dirty="0" err="1" smtClean="0"/>
              <a:t>yıl</a:t>
            </a:r>
            <a:r>
              <a:rPr lang="en-US" sz="2400" dirty="0" smtClean="0"/>
              <a:t> = 3-4/</a:t>
            </a:r>
            <a:r>
              <a:rPr lang="en-US" sz="2400" dirty="0" err="1" smtClean="0"/>
              <a:t>sene</a:t>
            </a:r>
            <a:endParaRPr lang="en-US" sz="2400" dirty="0" smtClean="0"/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2400" dirty="0"/>
              <a:t>3</a:t>
            </a:r>
            <a:r>
              <a:rPr lang="en-US" sz="2400" dirty="0" smtClean="0"/>
              <a:t>-</a:t>
            </a:r>
            <a:r>
              <a:rPr lang="en-US" sz="2400" dirty="0"/>
              <a:t>5</a:t>
            </a:r>
            <a:r>
              <a:rPr lang="en-US" sz="2400" dirty="0" smtClean="0"/>
              <a:t> </a:t>
            </a:r>
            <a:r>
              <a:rPr lang="en-US" sz="2400" dirty="0" err="1" smtClean="0"/>
              <a:t>yıl</a:t>
            </a:r>
            <a:r>
              <a:rPr lang="en-US" sz="2400" dirty="0" smtClean="0"/>
              <a:t> = 2/</a:t>
            </a:r>
            <a:r>
              <a:rPr lang="en-US" sz="2400" dirty="0" err="1" smtClean="0"/>
              <a:t>sene</a:t>
            </a:r>
            <a:endParaRPr lang="en-US" sz="2400" dirty="0" smtClean="0"/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2400" dirty="0" smtClean="0"/>
              <a:t>&gt;5 </a:t>
            </a:r>
            <a:r>
              <a:rPr lang="en-US" sz="2400" dirty="0" err="1" smtClean="0"/>
              <a:t>yıl</a:t>
            </a:r>
            <a:r>
              <a:rPr lang="en-US" sz="2400" dirty="0" smtClean="0"/>
              <a:t> = 1/</a:t>
            </a:r>
            <a:r>
              <a:rPr lang="en-US" sz="2400" dirty="0" err="1" smtClean="0"/>
              <a:t>sene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784290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Erken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Evre</a:t>
            </a:r>
            <a:r>
              <a:rPr lang="en-US" dirty="0" smtClean="0">
                <a:solidFill>
                  <a:srgbClr val="000000"/>
                </a:solidFill>
              </a:rPr>
              <a:t> NSGHT </a:t>
            </a:r>
            <a:r>
              <a:rPr lang="en-US" dirty="0" err="1" smtClean="0">
                <a:solidFill>
                  <a:srgbClr val="000000"/>
                </a:solidFill>
              </a:rPr>
              <a:t>Tedavisi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RPLND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229600" cy="495678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(+)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err="1" smtClean="0"/>
              <a:t>Gizli</a:t>
            </a:r>
            <a:r>
              <a:rPr lang="en-US" sz="2000" dirty="0" smtClean="0"/>
              <a:t> </a:t>
            </a:r>
            <a:r>
              <a:rPr lang="en-US" sz="2000" dirty="0" err="1" smtClean="0"/>
              <a:t>metastazlar</a:t>
            </a:r>
            <a:r>
              <a:rPr lang="en-US" sz="2000" dirty="0" smtClean="0"/>
              <a:t> en </a:t>
            </a:r>
            <a:r>
              <a:rPr lang="en-US" sz="2000" dirty="0" err="1" smtClean="0"/>
              <a:t>sık</a:t>
            </a:r>
            <a:r>
              <a:rPr lang="en-US" sz="2000" dirty="0" smtClean="0"/>
              <a:t> </a:t>
            </a:r>
            <a:r>
              <a:rPr lang="en-US" sz="2000" dirty="0" err="1" smtClean="0"/>
              <a:t>retroperitonda</a:t>
            </a:r>
            <a:endParaRPr lang="en-US" sz="2000" dirty="0" smtClean="0"/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%15-25 retroperitoneal </a:t>
            </a:r>
            <a:r>
              <a:rPr lang="en-US" sz="2000" dirty="0" err="1" smtClean="0"/>
              <a:t>teratom</a:t>
            </a:r>
            <a:r>
              <a:rPr lang="en-US" sz="2000" dirty="0" smtClean="0"/>
              <a:t> (KT </a:t>
            </a:r>
            <a:r>
              <a:rPr lang="en-US" sz="2000" dirty="0" err="1" smtClean="0"/>
              <a:t>dirençli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RPLND </a:t>
            </a:r>
            <a:r>
              <a:rPr lang="en-US" sz="2000" dirty="0" err="1" smtClean="0"/>
              <a:t>sonrası</a:t>
            </a:r>
            <a:r>
              <a:rPr lang="en-US" sz="2000" dirty="0" smtClean="0"/>
              <a:t> </a:t>
            </a:r>
            <a:r>
              <a:rPr lang="en-US" sz="2000" dirty="0" err="1" smtClean="0"/>
              <a:t>düşük</a:t>
            </a:r>
            <a:r>
              <a:rPr lang="en-US" sz="2000" dirty="0" smtClean="0"/>
              <a:t> </a:t>
            </a:r>
            <a:r>
              <a:rPr lang="en-US" sz="2000" dirty="0" err="1" smtClean="0"/>
              <a:t>nüks</a:t>
            </a:r>
            <a:endParaRPr lang="en-US" sz="2000" dirty="0" smtClean="0"/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err="1" smtClean="0"/>
              <a:t>Kemoterapiden</a:t>
            </a:r>
            <a:r>
              <a:rPr lang="en-US" sz="2000" dirty="0" smtClean="0"/>
              <a:t> </a:t>
            </a:r>
            <a:r>
              <a:rPr lang="en-US" sz="2000" dirty="0" err="1" smtClean="0"/>
              <a:t>kaçınılır</a:t>
            </a:r>
            <a:endParaRPr lang="en-US" sz="2000" dirty="0" smtClean="0"/>
          </a:p>
          <a:p>
            <a:pPr>
              <a:lnSpc>
                <a:spcPct val="150000"/>
              </a:lnSpc>
              <a:buFont typeface="Arial"/>
              <a:buChar char="•"/>
            </a:pP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(-)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tr-TR" sz="2000" dirty="0" err="1"/>
              <a:t>M</a:t>
            </a:r>
            <a:r>
              <a:rPr lang="en-US" sz="2000" dirty="0" err="1" smtClean="0"/>
              <a:t>ajör</a:t>
            </a:r>
            <a:r>
              <a:rPr lang="en-US" sz="2000" dirty="0" smtClean="0"/>
              <a:t> </a:t>
            </a:r>
            <a:r>
              <a:rPr lang="en-US" sz="2000" dirty="0" err="1" smtClean="0"/>
              <a:t>bir</a:t>
            </a:r>
            <a:r>
              <a:rPr lang="en-US" sz="2000" dirty="0" smtClean="0"/>
              <a:t> abdominal </a:t>
            </a:r>
            <a:r>
              <a:rPr lang="en-US" sz="2000" dirty="0" err="1" smtClean="0"/>
              <a:t>cerrahi</a:t>
            </a:r>
            <a:r>
              <a:rPr lang="en-US" sz="2000" dirty="0" smtClean="0"/>
              <a:t> (</a:t>
            </a:r>
            <a:r>
              <a:rPr lang="en-US" sz="2000" dirty="0" err="1" smtClean="0"/>
              <a:t>morbidite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tr-TR" sz="2000" dirty="0" err="1"/>
              <a:t>D</a:t>
            </a:r>
            <a:r>
              <a:rPr lang="en-US" sz="2000" dirty="0" err="1" smtClean="0"/>
              <a:t>eneyimli</a:t>
            </a:r>
            <a:r>
              <a:rPr lang="en-US" sz="2000" dirty="0" smtClean="0"/>
              <a:t> </a:t>
            </a:r>
            <a:r>
              <a:rPr lang="en-US" sz="2000" dirty="0" err="1" smtClean="0"/>
              <a:t>cerrah</a:t>
            </a:r>
            <a:r>
              <a:rPr lang="en-US" sz="2000" dirty="0" smtClean="0"/>
              <a:t> </a:t>
            </a:r>
            <a:r>
              <a:rPr lang="en-US" sz="2000" dirty="0" err="1" smtClean="0"/>
              <a:t>gereksinimi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78153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Erken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Evre</a:t>
            </a:r>
            <a:r>
              <a:rPr lang="en-US" dirty="0" smtClean="0">
                <a:solidFill>
                  <a:srgbClr val="000000"/>
                </a:solidFill>
              </a:rPr>
              <a:t> NSGHT </a:t>
            </a:r>
            <a:r>
              <a:rPr lang="en-US" dirty="0" err="1" smtClean="0">
                <a:solidFill>
                  <a:srgbClr val="000000"/>
                </a:solidFill>
              </a:rPr>
              <a:t>Tedavisi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RPLND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229600" cy="495678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sz="2400" dirty="0" smtClean="0"/>
              <a:t>Tam</a:t>
            </a:r>
            <a:r>
              <a:rPr lang="en-US" sz="2400" dirty="0" smtClean="0"/>
              <a:t>, bilateral template </a:t>
            </a:r>
            <a:r>
              <a:rPr lang="en-US" sz="2400" dirty="0" err="1" smtClean="0"/>
              <a:t>diseksiyon</a:t>
            </a:r>
            <a:r>
              <a:rPr lang="en-US" sz="2400" dirty="0" smtClean="0"/>
              <a:t> </a:t>
            </a:r>
            <a:r>
              <a:rPr lang="en-US" sz="2400" dirty="0" err="1" smtClean="0"/>
              <a:t>ile</a:t>
            </a:r>
            <a:r>
              <a:rPr lang="en-US" sz="2400" dirty="0" smtClean="0"/>
              <a:t> abdominal </a:t>
            </a:r>
            <a:r>
              <a:rPr lang="en-US" sz="2400" dirty="0" err="1" smtClean="0"/>
              <a:t>nüks</a:t>
            </a:r>
            <a:r>
              <a:rPr lang="en-US" sz="2400" dirty="0" smtClean="0"/>
              <a:t> en </a:t>
            </a:r>
            <a:r>
              <a:rPr lang="en-US" sz="2400" dirty="0" err="1" smtClean="0"/>
              <a:t>düşüktür</a:t>
            </a:r>
            <a:r>
              <a:rPr lang="en-US" sz="2400" dirty="0" smtClean="0"/>
              <a:t> (&lt;%2)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sz="2400" dirty="0" err="1" smtClean="0"/>
              <a:t>Sinir</a:t>
            </a:r>
            <a:r>
              <a:rPr lang="en-US" sz="2400" dirty="0" smtClean="0"/>
              <a:t> </a:t>
            </a:r>
            <a:r>
              <a:rPr lang="en-US" sz="2400" dirty="0" err="1" smtClean="0"/>
              <a:t>koruyucu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dirty="0" err="1" smtClean="0"/>
              <a:t>antegrad</a:t>
            </a:r>
            <a:r>
              <a:rPr lang="en-US" sz="2400" dirty="0" smtClean="0"/>
              <a:t> </a:t>
            </a:r>
            <a:r>
              <a:rPr lang="en-US" sz="2400" dirty="0" err="1" smtClean="0"/>
              <a:t>ejekülasyon</a:t>
            </a:r>
            <a:r>
              <a:rPr lang="en-US" sz="2400" dirty="0" smtClean="0"/>
              <a:t> </a:t>
            </a:r>
            <a:r>
              <a:rPr lang="en-US" sz="2400" dirty="0" err="1" smtClean="0"/>
              <a:t>oranı</a:t>
            </a:r>
            <a:r>
              <a:rPr lang="en-US" sz="2400" dirty="0" smtClean="0"/>
              <a:t> </a:t>
            </a:r>
            <a:r>
              <a:rPr lang="en-US" sz="2400" dirty="0" err="1" smtClean="0"/>
              <a:t>yüksektir</a:t>
            </a:r>
            <a:r>
              <a:rPr lang="en-US" sz="2400" dirty="0" smtClean="0"/>
              <a:t> (&gt;%90)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sz="2400" dirty="0" err="1" smtClean="0"/>
              <a:t>Deneyimli</a:t>
            </a:r>
            <a:r>
              <a:rPr lang="en-US" sz="2400" dirty="0" smtClean="0"/>
              <a:t> </a:t>
            </a:r>
            <a:r>
              <a:rPr lang="en-US" sz="2400" dirty="0" err="1" smtClean="0"/>
              <a:t>merkezlerce</a:t>
            </a:r>
            <a:r>
              <a:rPr lang="en-US" sz="2400" dirty="0" smtClean="0"/>
              <a:t> </a:t>
            </a:r>
            <a:r>
              <a:rPr lang="en-US" sz="2400" dirty="0" err="1" smtClean="0"/>
              <a:t>yapılmalı</a:t>
            </a:r>
            <a:r>
              <a:rPr lang="en-US" sz="2400" dirty="0" smtClean="0"/>
              <a:t> </a:t>
            </a:r>
            <a:r>
              <a:rPr lang="en-US" sz="2400" dirty="0" err="1" smtClean="0"/>
              <a:t>yada</a:t>
            </a:r>
            <a:r>
              <a:rPr lang="en-US" sz="2400" dirty="0" smtClean="0"/>
              <a:t> </a:t>
            </a:r>
            <a:r>
              <a:rPr lang="en-US" sz="2400" dirty="0" err="1" smtClean="0"/>
              <a:t>gözlem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kemoterapi</a:t>
            </a:r>
            <a:r>
              <a:rPr lang="en-US" sz="2400" dirty="0" smtClean="0"/>
              <a:t> </a:t>
            </a:r>
            <a:r>
              <a:rPr lang="en-US" sz="2400" dirty="0" err="1" smtClean="0"/>
              <a:t>değerlendirilmeli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280147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Erken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Evre</a:t>
            </a:r>
            <a:r>
              <a:rPr lang="en-US" dirty="0" smtClean="0">
                <a:solidFill>
                  <a:srgbClr val="000000"/>
                </a:solidFill>
              </a:rPr>
              <a:t> NSGHT </a:t>
            </a:r>
            <a:r>
              <a:rPr lang="en-US" dirty="0" err="1" smtClean="0">
                <a:solidFill>
                  <a:srgbClr val="000000"/>
                </a:solidFill>
              </a:rPr>
              <a:t>Tedavisi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Kemoterapi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229600" cy="4956787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Yapılan</a:t>
            </a:r>
            <a:r>
              <a:rPr lang="en-US" sz="2800" dirty="0" smtClean="0"/>
              <a:t> </a:t>
            </a:r>
            <a:r>
              <a:rPr lang="en-US" sz="2800" dirty="0" err="1" smtClean="0"/>
              <a:t>merkezlere</a:t>
            </a:r>
            <a:r>
              <a:rPr lang="en-US" sz="2800" dirty="0" smtClean="0"/>
              <a:t> </a:t>
            </a:r>
            <a:r>
              <a:rPr lang="en-US" sz="2800" dirty="0" err="1" smtClean="0"/>
              <a:t>erişim</a:t>
            </a:r>
            <a:r>
              <a:rPr lang="en-US" sz="2800" dirty="0" smtClean="0"/>
              <a:t> </a:t>
            </a:r>
            <a:r>
              <a:rPr lang="en-US" sz="2800" dirty="0" err="1" smtClean="0"/>
              <a:t>kolay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Standart</a:t>
            </a:r>
            <a:r>
              <a:rPr lang="en-US" sz="2800" dirty="0" smtClean="0"/>
              <a:t> </a:t>
            </a:r>
            <a:r>
              <a:rPr lang="en-US" sz="2800" dirty="0" err="1" smtClean="0"/>
              <a:t>rejim</a:t>
            </a:r>
            <a:r>
              <a:rPr lang="en-US" sz="2800" dirty="0" smtClean="0"/>
              <a:t> 2 </a:t>
            </a:r>
            <a:r>
              <a:rPr lang="en-US" sz="2800" dirty="0" err="1" smtClean="0"/>
              <a:t>kür</a:t>
            </a:r>
            <a:r>
              <a:rPr lang="en-US" sz="2800" dirty="0" smtClean="0"/>
              <a:t> BEP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(-)	</a:t>
            </a:r>
            <a:r>
              <a:rPr lang="en-US" sz="2800" dirty="0" err="1" smtClean="0"/>
              <a:t>teratom’u</a:t>
            </a:r>
            <a:r>
              <a:rPr lang="en-US" sz="2800" dirty="0" smtClean="0"/>
              <a:t> </a:t>
            </a:r>
            <a:r>
              <a:rPr lang="en-US" sz="2800" dirty="0" err="1" smtClean="0"/>
              <a:t>tedavi</a:t>
            </a:r>
            <a:r>
              <a:rPr lang="en-US" sz="2800" dirty="0" smtClean="0"/>
              <a:t> </a:t>
            </a:r>
            <a:r>
              <a:rPr lang="en-US" sz="2800" dirty="0" err="1" smtClean="0"/>
              <a:t>etmez</a:t>
            </a:r>
            <a:endParaRPr lang="en-US" sz="28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/>
              <a:t>geç</a:t>
            </a:r>
            <a:r>
              <a:rPr lang="en-US" dirty="0" smtClean="0"/>
              <a:t> </a:t>
            </a:r>
            <a:r>
              <a:rPr lang="en-US" dirty="0" err="1" smtClean="0"/>
              <a:t>toksisite</a:t>
            </a:r>
            <a:r>
              <a:rPr lang="en-US" dirty="0" smtClean="0"/>
              <a:t> (</a:t>
            </a:r>
            <a:r>
              <a:rPr lang="en-US" dirty="0" err="1" smtClean="0"/>
              <a:t>kardiyovasküler</a:t>
            </a:r>
            <a:r>
              <a:rPr lang="en-US" dirty="0" smtClean="0"/>
              <a:t>, </a:t>
            </a:r>
            <a:r>
              <a:rPr lang="en-US" dirty="0" err="1" smtClean="0"/>
              <a:t>ikincil</a:t>
            </a:r>
            <a:r>
              <a:rPr lang="en-US" dirty="0" smtClean="0"/>
              <a:t> </a:t>
            </a:r>
            <a:r>
              <a:rPr lang="en-US" dirty="0" err="1" smtClean="0"/>
              <a:t>malignite</a:t>
            </a:r>
            <a:r>
              <a:rPr lang="en-US" dirty="0" smtClean="0"/>
              <a:t>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err="1" smtClean="0"/>
              <a:t>nüksler</a:t>
            </a:r>
            <a:r>
              <a:rPr lang="en-US" dirty="0" smtClean="0"/>
              <a:t> </a:t>
            </a:r>
            <a:r>
              <a:rPr lang="en-US" dirty="0" err="1" smtClean="0"/>
              <a:t>kemorezistan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23638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6413"/>
            <a:ext cx="8534400" cy="42973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</a:rPr>
              <a:t>Başlangıç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Tedavi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Prensipleri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evre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eminom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edavisi</a:t>
            </a:r>
            <a:endParaRPr lang="en-US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evre</a:t>
            </a:r>
            <a:r>
              <a:rPr lang="en-US" dirty="0" smtClean="0"/>
              <a:t> </a:t>
            </a:r>
            <a:r>
              <a:rPr lang="en-US" dirty="0" err="1" smtClean="0"/>
              <a:t>Nonseminomatöz</a:t>
            </a:r>
            <a:r>
              <a:rPr lang="en-US" dirty="0" smtClean="0"/>
              <a:t> Germ </a:t>
            </a:r>
            <a:r>
              <a:rPr lang="en-US" dirty="0" err="1" smtClean="0"/>
              <a:t>Hücreli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r>
              <a:rPr lang="en-US" dirty="0" smtClean="0"/>
              <a:t> (NSGHT) </a:t>
            </a:r>
            <a:r>
              <a:rPr lang="en-US" dirty="0" err="1"/>
              <a:t>T</a:t>
            </a:r>
            <a:r>
              <a:rPr lang="en-US" dirty="0" err="1" smtClean="0"/>
              <a:t>edavisi</a:t>
            </a:r>
            <a:endParaRPr lang="en-US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Germ </a:t>
            </a:r>
            <a:r>
              <a:rPr lang="en-US" dirty="0" err="1">
                <a:solidFill>
                  <a:srgbClr val="000000"/>
                </a:solidFill>
              </a:rPr>
              <a:t>Hücreli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Olmayan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Tümör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Tedavisi</a:t>
            </a:r>
            <a:endParaRPr lang="en-US" dirty="0">
              <a:solidFill>
                <a:srgbClr val="000000"/>
              </a:solidFill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err="1" smtClean="0"/>
              <a:t>Takip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462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Evre</a:t>
            </a:r>
            <a:r>
              <a:rPr lang="en-US" dirty="0" smtClean="0">
                <a:solidFill>
                  <a:srgbClr val="FF0000"/>
                </a:solidFill>
              </a:rPr>
              <a:t> 1S </a:t>
            </a:r>
            <a:r>
              <a:rPr lang="en-US" dirty="0" smtClean="0"/>
              <a:t>NSGHT </a:t>
            </a:r>
            <a:r>
              <a:rPr lang="en-US" dirty="0" err="1" smtClean="0"/>
              <a:t>Tedavisi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radyolojik</a:t>
            </a:r>
            <a:r>
              <a:rPr lang="en-US" dirty="0" smtClean="0"/>
              <a:t> </a:t>
            </a:r>
            <a:r>
              <a:rPr lang="en-US" dirty="0" err="1" smtClean="0"/>
              <a:t>metastaz</a:t>
            </a:r>
            <a:r>
              <a:rPr lang="en-US" dirty="0" smtClean="0"/>
              <a:t> </a:t>
            </a:r>
            <a:r>
              <a:rPr lang="en-US" dirty="0" err="1" smtClean="0"/>
              <a:t>olmadan</a:t>
            </a:r>
            <a:r>
              <a:rPr lang="en-US" dirty="0" smtClean="0"/>
              <a:t> </a:t>
            </a:r>
            <a:r>
              <a:rPr lang="en-US" dirty="0" err="1" smtClean="0"/>
              <a:t>orşiektomi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belirteçleri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Bu </a:t>
            </a:r>
            <a:r>
              <a:rPr lang="en-US" dirty="0" err="1" smtClean="0"/>
              <a:t>hastalar</a:t>
            </a:r>
            <a:r>
              <a:rPr lang="en-US" dirty="0" smtClean="0"/>
              <a:t> </a:t>
            </a:r>
            <a:r>
              <a:rPr lang="en-US" dirty="0" err="1" smtClean="0"/>
              <a:t>evre</a:t>
            </a:r>
            <a:r>
              <a:rPr lang="en-US" dirty="0" smtClean="0"/>
              <a:t> </a:t>
            </a:r>
            <a:r>
              <a:rPr lang="en-US" dirty="0" smtClean="0"/>
              <a:t>2 </a:t>
            </a:r>
            <a:r>
              <a:rPr lang="en-US" dirty="0" err="1" smtClean="0"/>
              <a:t>hastalar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kemoterapi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edilmeli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3531" y="48879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300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err="1" smtClean="0"/>
              <a:t>Başlangıç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Prensipleri</a:t>
            </a:r>
            <a:endParaRPr lang="en-US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evre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eminom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edavisi</a:t>
            </a:r>
            <a:endParaRPr lang="en-US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evre</a:t>
            </a:r>
            <a:r>
              <a:rPr lang="en-US" dirty="0" smtClean="0"/>
              <a:t> </a:t>
            </a:r>
            <a:r>
              <a:rPr lang="en-US" dirty="0" err="1" smtClean="0"/>
              <a:t>Nonseminomatöz</a:t>
            </a:r>
            <a:r>
              <a:rPr lang="en-US" dirty="0" smtClean="0"/>
              <a:t> Germ </a:t>
            </a:r>
            <a:r>
              <a:rPr lang="en-US" dirty="0" err="1" smtClean="0"/>
              <a:t>Hücreli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r>
              <a:rPr lang="en-US" dirty="0" smtClean="0"/>
              <a:t> (NSGHT) </a:t>
            </a:r>
            <a:r>
              <a:rPr lang="en-US" dirty="0" err="1"/>
              <a:t>T</a:t>
            </a:r>
            <a:r>
              <a:rPr lang="en-US" dirty="0" err="1" smtClean="0"/>
              <a:t>edavisi</a:t>
            </a:r>
            <a:endParaRPr lang="en-US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Germ </a:t>
            </a:r>
            <a:r>
              <a:rPr lang="en-US" b="1" dirty="0" err="1" smtClean="0">
                <a:solidFill>
                  <a:srgbClr val="FF0000"/>
                </a:solidFill>
              </a:rPr>
              <a:t>Hücreli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Olmayan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Tümör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Tedavisi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err="1" smtClean="0"/>
              <a:t>Takip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797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Seks</a:t>
            </a:r>
            <a:r>
              <a:rPr lang="en-US" sz="3600" dirty="0" smtClean="0"/>
              <a:t> </a:t>
            </a:r>
            <a:r>
              <a:rPr lang="en-US" sz="3600" dirty="0" err="1"/>
              <a:t>K</a:t>
            </a:r>
            <a:r>
              <a:rPr lang="en-US" sz="3600" dirty="0" err="1" smtClean="0"/>
              <a:t>ord</a:t>
            </a:r>
            <a:r>
              <a:rPr lang="en-US" sz="3600" dirty="0" smtClean="0"/>
              <a:t>/Stromal </a:t>
            </a:r>
            <a:r>
              <a:rPr lang="en-US" sz="3600" dirty="0" err="1" smtClean="0"/>
              <a:t>Tümörler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err="1" smtClean="0">
                <a:solidFill>
                  <a:srgbClr val="FF0000"/>
                </a:solidFill>
              </a:rPr>
              <a:t>Leydig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Hücreli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Tümör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651987"/>
          </a:xfrm>
        </p:spPr>
        <p:txBody>
          <a:bodyPr>
            <a:normAutofit/>
          </a:bodyPr>
          <a:lstStyle/>
          <a:p>
            <a:pPr>
              <a:lnSpc>
                <a:spcPct val="210000"/>
              </a:lnSpc>
            </a:pPr>
            <a:r>
              <a:rPr lang="en-US" sz="2400" dirty="0" smtClean="0"/>
              <a:t>%90 benign</a:t>
            </a:r>
          </a:p>
          <a:p>
            <a:pPr>
              <a:lnSpc>
                <a:spcPct val="210000"/>
              </a:lnSpc>
            </a:pPr>
            <a:r>
              <a:rPr lang="en-US" sz="2400" dirty="0" err="1" smtClean="0"/>
              <a:t>Tedavi</a:t>
            </a:r>
            <a:r>
              <a:rPr lang="en-US" sz="2400" dirty="0" smtClean="0"/>
              <a:t>: </a:t>
            </a:r>
            <a:r>
              <a:rPr lang="en-US" sz="2400" dirty="0" err="1" smtClean="0"/>
              <a:t>radikal</a:t>
            </a:r>
            <a:r>
              <a:rPr lang="en-US" sz="2400" dirty="0" smtClean="0"/>
              <a:t> inguinal </a:t>
            </a:r>
            <a:r>
              <a:rPr lang="en-US" sz="2400" dirty="0" err="1" smtClean="0"/>
              <a:t>orşiektomi</a:t>
            </a:r>
            <a:endParaRPr lang="en-US" sz="2400" dirty="0" smtClean="0"/>
          </a:p>
          <a:p>
            <a:pPr>
              <a:lnSpc>
                <a:spcPct val="210000"/>
              </a:lnSpc>
            </a:pPr>
            <a:r>
              <a:rPr lang="en-US" sz="2400" dirty="0" err="1" smtClean="0"/>
              <a:t>Malignite</a:t>
            </a:r>
            <a:r>
              <a:rPr lang="en-US" sz="2400" dirty="0" smtClean="0"/>
              <a:t> </a:t>
            </a:r>
            <a:r>
              <a:rPr lang="en-US" sz="2400" dirty="0" err="1" smtClean="0"/>
              <a:t>kriterleri</a:t>
            </a:r>
            <a:r>
              <a:rPr lang="en-US" sz="2400" dirty="0" smtClean="0"/>
              <a:t>: &gt;5 cm, </a:t>
            </a:r>
            <a:r>
              <a:rPr lang="en-US" sz="2400" dirty="0" err="1" smtClean="0"/>
              <a:t>nekroz</a:t>
            </a:r>
            <a:r>
              <a:rPr lang="en-US" sz="2400" dirty="0" smtClean="0"/>
              <a:t>, </a:t>
            </a:r>
            <a:r>
              <a:rPr lang="en-US" sz="2400" dirty="0" err="1" smtClean="0"/>
              <a:t>nükleer</a:t>
            </a:r>
            <a:r>
              <a:rPr lang="en-US" sz="2400" dirty="0" smtClean="0"/>
              <a:t> </a:t>
            </a:r>
            <a:r>
              <a:rPr lang="en-US" sz="2400" dirty="0" err="1" smtClean="0"/>
              <a:t>pleomorfizm</a:t>
            </a:r>
            <a:r>
              <a:rPr lang="en-US" sz="2400" dirty="0" smtClean="0"/>
              <a:t>, </a:t>
            </a:r>
            <a:r>
              <a:rPr lang="en-US" sz="2400" dirty="0" err="1" smtClean="0"/>
              <a:t>artmış</a:t>
            </a:r>
            <a:r>
              <a:rPr lang="en-US" sz="2400" dirty="0" smtClean="0"/>
              <a:t> </a:t>
            </a:r>
            <a:r>
              <a:rPr lang="en-US" sz="2400" dirty="0" err="1" smtClean="0"/>
              <a:t>mitototik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aktivite</a:t>
            </a:r>
            <a:endParaRPr lang="en-US" sz="2400" dirty="0" smtClean="0"/>
          </a:p>
          <a:p>
            <a:pPr>
              <a:lnSpc>
                <a:spcPct val="210000"/>
              </a:lnSpc>
            </a:pPr>
            <a:r>
              <a:rPr lang="en-US" sz="2400" dirty="0" err="1" smtClean="0"/>
              <a:t>Metastatik</a:t>
            </a:r>
            <a:r>
              <a:rPr lang="en-US" sz="2400" dirty="0" smtClean="0"/>
              <a:t> </a:t>
            </a:r>
            <a:r>
              <a:rPr lang="en-US" sz="2400" dirty="0" err="1" smtClean="0"/>
              <a:t>tümörler</a:t>
            </a:r>
            <a:r>
              <a:rPr lang="en-US" sz="2400" dirty="0" smtClean="0"/>
              <a:t> </a:t>
            </a:r>
            <a:r>
              <a:rPr lang="en-US" sz="2400" dirty="0" err="1" smtClean="0"/>
              <a:t>kemoterapi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radyoterapiye</a:t>
            </a:r>
            <a:r>
              <a:rPr lang="en-US" sz="2400" dirty="0" smtClean="0"/>
              <a:t> </a:t>
            </a:r>
            <a:r>
              <a:rPr lang="en-US" sz="2400" dirty="0" err="1" smtClean="0"/>
              <a:t>dirençlidir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93688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Seks</a:t>
            </a:r>
            <a:r>
              <a:rPr lang="en-US" sz="3600" dirty="0"/>
              <a:t> </a:t>
            </a:r>
            <a:r>
              <a:rPr lang="en-US" sz="3600" dirty="0" err="1"/>
              <a:t>Kord</a:t>
            </a:r>
            <a:r>
              <a:rPr lang="en-US" sz="3600" dirty="0"/>
              <a:t>/Stromal </a:t>
            </a:r>
            <a:r>
              <a:rPr lang="en-US" sz="3600" dirty="0" err="1"/>
              <a:t>Tümörler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err="1" smtClean="0">
                <a:solidFill>
                  <a:srgbClr val="FF0000"/>
                </a:solidFill>
              </a:rPr>
              <a:t>Sertoli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Hücreli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Tümör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200000"/>
              </a:lnSpc>
            </a:pPr>
            <a:r>
              <a:rPr lang="en-US" sz="3400" dirty="0"/>
              <a:t>%90 benign</a:t>
            </a:r>
          </a:p>
          <a:p>
            <a:pPr>
              <a:lnSpc>
                <a:spcPct val="200000"/>
              </a:lnSpc>
            </a:pPr>
            <a:r>
              <a:rPr lang="en-US" sz="3400" dirty="0"/>
              <a:t>%10 malign</a:t>
            </a:r>
          </a:p>
          <a:p>
            <a:pPr>
              <a:lnSpc>
                <a:spcPct val="200000"/>
              </a:lnSpc>
            </a:pPr>
            <a:r>
              <a:rPr lang="en-US" sz="3400" dirty="0" err="1" smtClean="0"/>
              <a:t>Hastaların</a:t>
            </a:r>
            <a:r>
              <a:rPr lang="en-US" sz="3400" dirty="0" smtClean="0"/>
              <a:t> 1/3’ünde </a:t>
            </a:r>
            <a:r>
              <a:rPr lang="en-US" sz="3400" dirty="0" err="1" smtClean="0"/>
              <a:t>jinekomasti</a:t>
            </a:r>
            <a:r>
              <a:rPr lang="en-US" sz="3400" dirty="0" smtClean="0"/>
              <a:t> </a:t>
            </a:r>
            <a:r>
              <a:rPr lang="en-US" sz="3400" dirty="0" err="1" smtClean="0"/>
              <a:t>görülür</a:t>
            </a:r>
            <a:endParaRPr lang="en-US" sz="3400" dirty="0" smtClean="0"/>
          </a:p>
          <a:p>
            <a:pPr>
              <a:lnSpc>
                <a:spcPct val="200000"/>
              </a:lnSpc>
            </a:pPr>
            <a:r>
              <a:rPr lang="en-US" sz="3400" dirty="0" err="1"/>
              <a:t>Tedavi</a:t>
            </a:r>
            <a:r>
              <a:rPr lang="en-US" sz="3400" dirty="0"/>
              <a:t>: </a:t>
            </a:r>
            <a:r>
              <a:rPr lang="en-US" sz="3400" dirty="0" err="1"/>
              <a:t>radikal</a:t>
            </a:r>
            <a:r>
              <a:rPr lang="en-US" sz="3400" dirty="0"/>
              <a:t> inguinal </a:t>
            </a:r>
            <a:r>
              <a:rPr lang="en-US" sz="3400" dirty="0" err="1" smtClean="0"/>
              <a:t>orşiektomi</a:t>
            </a:r>
            <a:endParaRPr lang="en-US" sz="3400" dirty="0" smtClean="0"/>
          </a:p>
          <a:p>
            <a:pPr>
              <a:lnSpc>
                <a:spcPct val="200000"/>
              </a:lnSpc>
            </a:pPr>
            <a:r>
              <a:rPr lang="en-US" sz="3400" dirty="0" err="1" smtClean="0"/>
              <a:t>Malignite</a:t>
            </a:r>
            <a:r>
              <a:rPr lang="en-US" sz="3400" dirty="0" smtClean="0"/>
              <a:t> </a:t>
            </a:r>
            <a:r>
              <a:rPr lang="en-US" sz="3400" dirty="0" err="1" smtClean="0"/>
              <a:t>ilişkili</a:t>
            </a:r>
            <a:r>
              <a:rPr lang="en-US" sz="3400" dirty="0" smtClean="0"/>
              <a:t> </a:t>
            </a:r>
            <a:r>
              <a:rPr lang="en-US" sz="3400" dirty="0" err="1" smtClean="0"/>
              <a:t>histolojik</a:t>
            </a:r>
            <a:r>
              <a:rPr lang="en-US" sz="3400" dirty="0" smtClean="0"/>
              <a:t> </a:t>
            </a:r>
            <a:r>
              <a:rPr lang="en-US" sz="3400" dirty="0" err="1" smtClean="0"/>
              <a:t>kriteri</a:t>
            </a:r>
            <a:r>
              <a:rPr lang="en-US" sz="3400" dirty="0" smtClean="0"/>
              <a:t> </a:t>
            </a:r>
            <a:r>
              <a:rPr lang="en-US" sz="3400" dirty="0" err="1" smtClean="0"/>
              <a:t>yoktur</a:t>
            </a:r>
            <a:r>
              <a:rPr lang="en-US" sz="3400" dirty="0" smtClean="0"/>
              <a:t>, </a:t>
            </a:r>
            <a:r>
              <a:rPr lang="en-US" sz="3400" dirty="0" err="1" smtClean="0"/>
              <a:t>tek</a:t>
            </a:r>
            <a:r>
              <a:rPr lang="en-US" sz="3400" dirty="0" smtClean="0"/>
              <a:t> </a:t>
            </a:r>
            <a:r>
              <a:rPr lang="en-US" sz="3400" dirty="0" err="1" smtClean="0"/>
              <a:t>kriter</a:t>
            </a:r>
            <a:r>
              <a:rPr lang="en-US" sz="3400" dirty="0" smtClean="0"/>
              <a:t> </a:t>
            </a:r>
            <a:r>
              <a:rPr lang="en-US" sz="3400" dirty="0" err="1" smtClean="0"/>
              <a:t>metastazdır</a:t>
            </a:r>
            <a:endParaRPr lang="en-US" sz="3400" dirty="0" smtClean="0"/>
          </a:p>
          <a:p>
            <a:pPr>
              <a:lnSpc>
                <a:spcPct val="200000"/>
              </a:lnSpc>
            </a:pPr>
            <a:r>
              <a:rPr lang="en-US" sz="3400" dirty="0" err="1" smtClean="0"/>
              <a:t>Kemoterapi</a:t>
            </a:r>
            <a:r>
              <a:rPr lang="en-US" sz="3400" dirty="0" smtClean="0"/>
              <a:t> </a:t>
            </a:r>
            <a:r>
              <a:rPr lang="en-US" sz="3400" dirty="0" err="1"/>
              <a:t>ve</a:t>
            </a:r>
            <a:r>
              <a:rPr lang="en-US" sz="3400" dirty="0"/>
              <a:t> </a:t>
            </a:r>
            <a:r>
              <a:rPr lang="en-US" sz="3400" dirty="0" err="1"/>
              <a:t>radyoterapiye</a:t>
            </a:r>
            <a:r>
              <a:rPr lang="en-US" sz="3400" dirty="0"/>
              <a:t> </a:t>
            </a:r>
            <a:r>
              <a:rPr lang="en-US" sz="3400" dirty="0" err="1"/>
              <a:t>dirençlidir</a:t>
            </a:r>
            <a:endParaRPr lang="en-US" sz="3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061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err="1" smtClean="0"/>
              <a:t>Başlangıç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Prensipleri</a:t>
            </a:r>
            <a:endParaRPr lang="en-US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evre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eminom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edavisi</a:t>
            </a:r>
            <a:endParaRPr lang="en-US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evre</a:t>
            </a:r>
            <a:r>
              <a:rPr lang="en-US" dirty="0" smtClean="0"/>
              <a:t> </a:t>
            </a:r>
            <a:r>
              <a:rPr lang="en-US" dirty="0" err="1" smtClean="0"/>
              <a:t>Nonseminomatöz</a:t>
            </a:r>
            <a:r>
              <a:rPr lang="en-US" dirty="0" smtClean="0"/>
              <a:t> Germ </a:t>
            </a:r>
            <a:r>
              <a:rPr lang="en-US" dirty="0" err="1" smtClean="0"/>
              <a:t>Hücreli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r>
              <a:rPr lang="en-US" dirty="0" smtClean="0"/>
              <a:t> (NSGHT) </a:t>
            </a:r>
            <a:r>
              <a:rPr lang="en-US" dirty="0" err="1"/>
              <a:t>T</a:t>
            </a:r>
            <a:r>
              <a:rPr lang="en-US" dirty="0" err="1" smtClean="0"/>
              <a:t>edavisi</a:t>
            </a:r>
            <a:endParaRPr lang="en-US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Germ </a:t>
            </a:r>
            <a:r>
              <a:rPr lang="en-US" dirty="0" err="1">
                <a:solidFill>
                  <a:srgbClr val="000000"/>
                </a:solidFill>
              </a:rPr>
              <a:t>Hücreli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Olmayan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Tümör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Tedavisi</a:t>
            </a:r>
            <a:endParaRPr lang="en-US" dirty="0">
              <a:solidFill>
                <a:srgbClr val="000000"/>
              </a:solidFill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</a:rPr>
              <a:t>Takip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864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Evre</a:t>
            </a:r>
            <a:r>
              <a:rPr lang="en-US" dirty="0" smtClean="0"/>
              <a:t> 1 </a:t>
            </a:r>
            <a:r>
              <a:rPr lang="en-US" dirty="0" err="1" smtClean="0"/>
              <a:t>Seminom</a:t>
            </a:r>
            <a:r>
              <a:rPr lang="en-US" dirty="0" smtClean="0"/>
              <a:t> (RT-KT </a:t>
            </a:r>
            <a:r>
              <a:rPr lang="en-US" dirty="0" err="1" smtClean="0"/>
              <a:t>sonrası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922469"/>
              </p:ext>
            </p:extLst>
          </p:nvPr>
        </p:nvGraphicFramePr>
        <p:xfrm>
          <a:off x="914400" y="2286000"/>
          <a:ext cx="8077200" cy="3432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371600"/>
                <a:gridCol w="1447800"/>
                <a:gridCol w="1447800"/>
                <a:gridCol w="1295400"/>
              </a:tblGrid>
              <a:tr h="47814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000" dirty="0" err="1" smtClean="0"/>
                        <a:t>Yıl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 </a:t>
                      </a:r>
                      <a:r>
                        <a:rPr lang="en-US" sz="2000" dirty="0" err="1" smtClean="0"/>
                        <a:t>Yıl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3-4. </a:t>
                      </a:r>
                      <a:r>
                        <a:rPr lang="en-US" sz="2000" dirty="0" err="1" smtClean="0"/>
                        <a:t>Yıl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5-10. </a:t>
                      </a:r>
                      <a:r>
                        <a:rPr lang="en-US" sz="2000" dirty="0" err="1" smtClean="0"/>
                        <a:t>Yıl</a:t>
                      </a:r>
                      <a:endParaRPr lang="en-US" sz="2000" dirty="0"/>
                    </a:p>
                  </a:txBody>
                  <a:tcPr/>
                </a:tc>
              </a:tr>
              <a:tr h="478146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Fizik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Muayene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</a:tr>
              <a:tr h="825294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Tümör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Belirteçleri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825294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Akciğer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Grafisi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825294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Abdominopelvik</a:t>
                      </a:r>
                      <a:r>
                        <a:rPr lang="en-US" sz="2000" b="1" dirty="0" smtClean="0"/>
                        <a:t> BT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0115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Evre</a:t>
            </a:r>
            <a:r>
              <a:rPr lang="en-US" dirty="0" smtClean="0"/>
              <a:t> 1 NSGHT (KT-RPLND </a:t>
            </a:r>
            <a:r>
              <a:rPr lang="en-US" dirty="0" err="1" smtClean="0"/>
              <a:t>sonrası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733262"/>
              </p:ext>
            </p:extLst>
          </p:nvPr>
        </p:nvGraphicFramePr>
        <p:xfrm>
          <a:off x="914400" y="2286000"/>
          <a:ext cx="8077200" cy="3432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371600"/>
                <a:gridCol w="1447800"/>
                <a:gridCol w="1447800"/>
                <a:gridCol w="1295400"/>
              </a:tblGrid>
              <a:tr h="47814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000" dirty="0" err="1" smtClean="0"/>
                        <a:t>Yıl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 </a:t>
                      </a:r>
                      <a:r>
                        <a:rPr lang="en-US" sz="2000" dirty="0" err="1" smtClean="0"/>
                        <a:t>Yıl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3-5. </a:t>
                      </a:r>
                      <a:r>
                        <a:rPr lang="en-US" sz="2000" dirty="0" err="1" smtClean="0"/>
                        <a:t>Yıl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6-10. </a:t>
                      </a:r>
                      <a:r>
                        <a:rPr lang="en-US" sz="2000" dirty="0" err="1" smtClean="0"/>
                        <a:t>Yıl</a:t>
                      </a:r>
                      <a:endParaRPr lang="en-US" sz="2000" dirty="0"/>
                    </a:p>
                  </a:txBody>
                  <a:tcPr/>
                </a:tc>
              </a:tr>
              <a:tr h="478146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Fizik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Muayene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</a:tr>
              <a:tr h="825294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Tümör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Belirteçleri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 </a:t>
                      </a:r>
                      <a:r>
                        <a:rPr lang="en-US" sz="2000" smtClean="0"/>
                        <a:t>kez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825294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Akciğer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Grafisi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825294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Abdominopelvik</a:t>
                      </a:r>
                      <a:r>
                        <a:rPr lang="en-US" sz="2000" b="1" dirty="0" smtClean="0"/>
                        <a:t> BT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</a:t>
                      </a:r>
                      <a:r>
                        <a:rPr lang="en-US" sz="2000" dirty="0" err="1" smtClean="0"/>
                        <a:t>kez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4486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562600"/>
            <a:ext cx="8077200" cy="9906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tr-TR" sz="4400" b="1" dirty="0" smtClean="0">
                <a:solidFill>
                  <a:srgbClr val="FF0000"/>
                </a:solidFill>
              </a:rPr>
              <a:t>TEŞEKKÜRLER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618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Testis </a:t>
            </a:r>
            <a:r>
              <a:rPr lang="tr-TR" dirty="0" smtClean="0"/>
              <a:t>Tümörü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1"/>
            <a:ext cx="8077200" cy="5105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err="1" smtClean="0"/>
              <a:t>Genç</a:t>
            </a:r>
            <a:r>
              <a:rPr lang="en-US" dirty="0" smtClean="0"/>
              <a:t> </a:t>
            </a:r>
            <a:r>
              <a:rPr lang="en-US" dirty="0" err="1" smtClean="0"/>
              <a:t>hastalığı</a:t>
            </a:r>
            <a:r>
              <a:rPr lang="en-US" dirty="0" smtClean="0"/>
              <a:t> </a:t>
            </a:r>
          </a:p>
          <a:p>
            <a:pPr lvl="1">
              <a:lnSpc>
                <a:spcPct val="160000"/>
              </a:lnSpc>
            </a:pPr>
            <a:r>
              <a:rPr lang="en-US" dirty="0" smtClean="0"/>
              <a:t>20-35 </a:t>
            </a:r>
            <a:r>
              <a:rPr lang="en-US" dirty="0" err="1" smtClean="0"/>
              <a:t>yaş</a:t>
            </a:r>
            <a:r>
              <a:rPr lang="en-US" dirty="0" smtClean="0"/>
              <a:t> </a:t>
            </a:r>
            <a:r>
              <a:rPr lang="en-US" dirty="0" err="1" smtClean="0"/>
              <a:t>arası</a:t>
            </a:r>
            <a:r>
              <a:rPr lang="en-US" dirty="0" smtClean="0"/>
              <a:t> en </a:t>
            </a:r>
            <a:r>
              <a:rPr lang="en-US" dirty="0" err="1" smtClean="0"/>
              <a:t>sık</a:t>
            </a:r>
            <a:r>
              <a:rPr lang="en-US" dirty="0" smtClean="0"/>
              <a:t> </a:t>
            </a:r>
            <a:r>
              <a:rPr lang="en-US" dirty="0" err="1" smtClean="0"/>
              <a:t>görülen</a:t>
            </a:r>
            <a:r>
              <a:rPr lang="en-US" dirty="0" smtClean="0"/>
              <a:t> solid </a:t>
            </a:r>
            <a:r>
              <a:rPr lang="en-US" dirty="0" err="1" smtClean="0"/>
              <a:t>tümör</a:t>
            </a: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err="1" smtClean="0"/>
              <a:t>İnsidansı</a:t>
            </a:r>
            <a:r>
              <a:rPr lang="en-US" dirty="0" smtClean="0"/>
              <a:t> </a:t>
            </a:r>
            <a:r>
              <a:rPr lang="en-US" dirty="0" err="1" smtClean="0"/>
              <a:t>artıyor</a:t>
            </a:r>
            <a:r>
              <a:rPr lang="en-US" dirty="0" smtClean="0"/>
              <a:t> </a:t>
            </a:r>
          </a:p>
          <a:p>
            <a:pPr lvl="1">
              <a:lnSpc>
                <a:spcPct val="160000"/>
              </a:lnSpc>
            </a:pPr>
            <a:r>
              <a:rPr lang="en-US" sz="2400" dirty="0" smtClean="0"/>
              <a:t>5/100.000</a:t>
            </a:r>
            <a:endParaRPr lang="en-US" sz="3200" dirty="0" smtClean="0"/>
          </a:p>
          <a:p>
            <a:pPr>
              <a:lnSpc>
                <a:spcPct val="160000"/>
              </a:lnSpc>
            </a:pPr>
            <a:r>
              <a:rPr lang="en-US" dirty="0" err="1"/>
              <a:t>T</a:t>
            </a:r>
            <a:r>
              <a:rPr lang="en-US" dirty="0" err="1" smtClean="0"/>
              <a:t>edavisi</a:t>
            </a:r>
            <a:r>
              <a:rPr lang="en-US" dirty="0" smtClean="0"/>
              <a:t> </a:t>
            </a:r>
            <a:r>
              <a:rPr lang="en-US" dirty="0" err="1" smtClean="0"/>
              <a:t>mümkün</a:t>
            </a:r>
            <a:endParaRPr lang="en-US" dirty="0" smtClean="0"/>
          </a:p>
          <a:p>
            <a:pPr lvl="1">
              <a:lnSpc>
                <a:spcPct val="160000"/>
              </a:lnSpc>
            </a:pP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evrelerde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, </a:t>
            </a:r>
            <a:r>
              <a:rPr lang="en-US" dirty="0" err="1" smtClean="0"/>
              <a:t>multidisipliner</a:t>
            </a:r>
            <a:r>
              <a:rPr lang="en-US" dirty="0" smtClean="0"/>
              <a:t> </a:t>
            </a:r>
            <a:r>
              <a:rPr lang="en-US" dirty="0" err="1" smtClean="0"/>
              <a:t>yaklaşım</a:t>
            </a:r>
            <a:r>
              <a:rPr lang="en-US" dirty="0" smtClean="0"/>
              <a:t> </a:t>
            </a:r>
            <a:r>
              <a:rPr lang="en-US" dirty="0" err="1" smtClean="0"/>
              <a:t>gereklidir</a:t>
            </a:r>
            <a:endParaRPr lang="tr-TR" dirty="0" smtClean="0"/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dirty="0" err="1"/>
              <a:t>Radyoloji</a:t>
            </a:r>
            <a:r>
              <a:rPr lang="en-US" dirty="0"/>
              <a:t> (</a:t>
            </a:r>
            <a:r>
              <a:rPr lang="en-US" dirty="0" err="1"/>
              <a:t>evreleme</a:t>
            </a:r>
            <a:r>
              <a:rPr lang="en-US" dirty="0"/>
              <a:t>)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dirty="0" err="1"/>
              <a:t>Onkoloji</a:t>
            </a:r>
            <a:r>
              <a:rPr lang="en-US" dirty="0"/>
              <a:t> (</a:t>
            </a:r>
            <a:r>
              <a:rPr lang="en-US" dirty="0" err="1"/>
              <a:t>kemoterapi</a:t>
            </a:r>
            <a:r>
              <a:rPr lang="tr-TR" dirty="0"/>
              <a:t>,  radyoterapi</a:t>
            </a:r>
            <a:r>
              <a:rPr lang="en-US" dirty="0"/>
              <a:t>)</a:t>
            </a:r>
          </a:p>
          <a:p>
            <a:pPr lvl="1">
              <a:lnSpc>
                <a:spcPct val="160000"/>
              </a:lnSpc>
            </a:pPr>
            <a:endParaRPr lang="en-US" dirty="0"/>
          </a:p>
          <a:p>
            <a:pPr marL="0" indent="0" algn="ctr">
              <a:lnSpc>
                <a:spcPct val="160000"/>
              </a:lnSpc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53691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599"/>
            <a:ext cx="8077200" cy="5867401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endParaRPr lang="en-US" dirty="0" smtClean="0"/>
          </a:p>
          <a:p>
            <a:pPr marL="0" indent="0" algn="ctr">
              <a:lnSpc>
                <a:spcPct val="160000"/>
              </a:lnSpc>
              <a:buNone/>
            </a:pPr>
            <a:r>
              <a:rPr lang="en-US" sz="2800" dirty="0" err="1" smtClean="0"/>
              <a:t>Ancak</a:t>
            </a:r>
            <a:r>
              <a:rPr lang="en-US" sz="2800" dirty="0" smtClean="0"/>
              <a:t> </a:t>
            </a:r>
            <a:r>
              <a:rPr lang="en-US" sz="2800" dirty="0" err="1" smtClean="0"/>
              <a:t>halen</a:t>
            </a:r>
            <a:endParaRPr lang="en-US" sz="2800" dirty="0"/>
          </a:p>
          <a:p>
            <a:pPr marL="0" indent="0" algn="ctr">
              <a:lnSpc>
                <a:spcPct val="160000"/>
              </a:lnSpc>
              <a:buNone/>
            </a:pPr>
            <a:r>
              <a:rPr lang="en-US" sz="2800" dirty="0" smtClean="0"/>
              <a:t>Testis </a:t>
            </a:r>
            <a:r>
              <a:rPr lang="en-US" sz="2800" dirty="0" err="1" smtClean="0"/>
              <a:t>tümörü</a:t>
            </a:r>
            <a:r>
              <a:rPr lang="en-US" sz="2800" dirty="0" smtClean="0"/>
              <a:t> </a:t>
            </a:r>
            <a:r>
              <a:rPr lang="en-US" sz="2800" dirty="0" err="1" smtClean="0"/>
              <a:t>şüphesinde</a:t>
            </a:r>
            <a:r>
              <a:rPr lang="en-US" sz="2800" dirty="0" smtClean="0"/>
              <a:t> ilk </a:t>
            </a:r>
            <a:r>
              <a:rPr lang="en-US" sz="2800" dirty="0" err="1" smtClean="0"/>
              <a:t>basamak</a:t>
            </a:r>
            <a:r>
              <a:rPr lang="en-US" sz="2800" dirty="0" smtClean="0"/>
              <a:t> </a:t>
            </a:r>
            <a:r>
              <a:rPr lang="en-US" sz="2800" dirty="0" err="1" smtClean="0"/>
              <a:t>tedavi</a:t>
            </a:r>
            <a:endParaRPr lang="en-US" sz="2800" dirty="0" smtClean="0"/>
          </a:p>
          <a:p>
            <a:pPr marL="0" indent="0" algn="ctr">
              <a:lnSpc>
                <a:spcPct val="16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RADİKAL ORŞİEKTOMİ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sz="2600" dirty="0" smtClean="0"/>
              <a:t>(En </a:t>
            </a:r>
            <a:r>
              <a:rPr lang="en-US" sz="2600" dirty="0" err="1" smtClean="0"/>
              <a:t>hızlı</a:t>
            </a:r>
            <a:r>
              <a:rPr lang="en-US" sz="2600" dirty="0" smtClean="0"/>
              <a:t> </a:t>
            </a:r>
            <a:r>
              <a:rPr lang="en-US" sz="2600" dirty="0" err="1" smtClean="0"/>
              <a:t>şekilde</a:t>
            </a:r>
            <a:r>
              <a:rPr lang="en-US" sz="2600" dirty="0" smtClean="0"/>
              <a:t>, </a:t>
            </a:r>
            <a:r>
              <a:rPr lang="en-US" sz="2600" dirty="0" err="1" smtClean="0"/>
              <a:t>zaman</a:t>
            </a:r>
            <a:r>
              <a:rPr lang="en-US" sz="2600" dirty="0" smtClean="0"/>
              <a:t> </a:t>
            </a:r>
            <a:r>
              <a:rPr lang="en-US" sz="2600" dirty="0" err="1" smtClean="0"/>
              <a:t>kaybetmeden</a:t>
            </a:r>
            <a:r>
              <a:rPr lang="en-US" sz="2600" dirty="0" smtClean="0"/>
              <a:t>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267819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873368"/>
          </a:xfrm>
        </p:spPr>
        <p:txBody>
          <a:bodyPr/>
          <a:lstStyle/>
          <a:p>
            <a:r>
              <a:rPr lang="en-US" dirty="0" err="1" smtClean="0"/>
              <a:t>Radikal</a:t>
            </a:r>
            <a:r>
              <a:rPr lang="en-US" dirty="0"/>
              <a:t> </a:t>
            </a:r>
            <a:r>
              <a:rPr lang="en-US" dirty="0" err="1"/>
              <a:t>O</a:t>
            </a:r>
            <a:r>
              <a:rPr lang="en-US" dirty="0" err="1" smtClean="0"/>
              <a:t>rşiektomi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809" y="1295401"/>
            <a:ext cx="3276600" cy="12991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İnguinal </a:t>
            </a:r>
            <a:r>
              <a:rPr lang="en-US" sz="2800" dirty="0" err="1" smtClean="0"/>
              <a:t>kesi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Ekran Resmi 2014-05-21 00.24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43200"/>
            <a:ext cx="3195329" cy="2145600"/>
          </a:xfrm>
          <a:prstGeom prst="rect">
            <a:avLst/>
          </a:prstGeom>
        </p:spPr>
      </p:pic>
      <p:pic>
        <p:nvPicPr>
          <p:cNvPr id="5" name="Picture 4" descr="Ekran Resmi 2014-05-21 00.26.1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67000"/>
            <a:ext cx="2834045" cy="2520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5638800"/>
            <a:ext cx="7620000" cy="1224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 smtClean="0"/>
              <a:t>Histopatolojik</a:t>
            </a:r>
            <a:r>
              <a:rPr lang="en-US" sz="2800" dirty="0" smtClean="0"/>
              <a:t> </a:t>
            </a:r>
            <a:r>
              <a:rPr lang="en-US" sz="2800" dirty="0" err="1" smtClean="0"/>
              <a:t>tanı</a:t>
            </a:r>
            <a:r>
              <a:rPr lang="en-US" sz="2800" dirty="0" smtClean="0"/>
              <a:t>, </a:t>
            </a:r>
            <a:r>
              <a:rPr lang="en-US" sz="2800" dirty="0" err="1" smtClean="0"/>
              <a:t>evrelendirme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tümör</a:t>
            </a:r>
            <a:r>
              <a:rPr lang="en-US" sz="2800" dirty="0" smtClean="0"/>
              <a:t> </a:t>
            </a:r>
            <a:r>
              <a:rPr lang="en-US" sz="2800" dirty="0" err="1" smtClean="0"/>
              <a:t>kontrolü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14800" y="1295401"/>
            <a:ext cx="5033041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İnternal ring </a:t>
            </a:r>
            <a:r>
              <a:rPr lang="en-US" sz="2400" dirty="0" err="1" smtClean="0"/>
              <a:t>hizasından</a:t>
            </a:r>
            <a:r>
              <a:rPr lang="en-US" sz="2400" dirty="0" smtClean="0"/>
              <a:t> </a:t>
            </a:r>
            <a:r>
              <a:rPr lang="en-US" sz="2400" dirty="0" err="1" smtClean="0"/>
              <a:t>spermatik</a:t>
            </a:r>
            <a:r>
              <a:rPr lang="en-US" sz="2400" dirty="0" smtClean="0"/>
              <a:t> </a:t>
            </a:r>
            <a:r>
              <a:rPr lang="en-US" sz="2400" dirty="0" err="1" smtClean="0"/>
              <a:t>kordun</a:t>
            </a:r>
            <a:r>
              <a:rPr lang="en-US" sz="2400" dirty="0" smtClean="0"/>
              <a:t> </a:t>
            </a:r>
            <a:r>
              <a:rPr lang="en-US" sz="2400" dirty="0" err="1" smtClean="0"/>
              <a:t>erken</a:t>
            </a:r>
            <a:r>
              <a:rPr lang="en-US" sz="2400" dirty="0" smtClean="0"/>
              <a:t> </a:t>
            </a:r>
            <a:r>
              <a:rPr lang="en-US" sz="2400" dirty="0" err="1" smtClean="0"/>
              <a:t>kontrolü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749896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Orşiektomi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382000" cy="48805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sz="2800" dirty="0" err="1" smtClean="0"/>
              <a:t>Evre</a:t>
            </a:r>
            <a:r>
              <a:rPr lang="en-US" sz="2800" dirty="0" smtClean="0"/>
              <a:t> 1 </a:t>
            </a:r>
            <a:r>
              <a:rPr lang="en-US" sz="2800" dirty="0" err="1" smtClean="0"/>
              <a:t>seminomda</a:t>
            </a:r>
            <a:r>
              <a:rPr lang="en-US" sz="2800" dirty="0" smtClean="0"/>
              <a:t> 	%80-85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sz="2800" dirty="0" err="1" smtClean="0"/>
              <a:t>Evre</a:t>
            </a:r>
            <a:r>
              <a:rPr lang="en-US" sz="2800" dirty="0" smtClean="0"/>
              <a:t> 1 </a:t>
            </a:r>
            <a:r>
              <a:rPr lang="en-US" sz="2800" dirty="0" err="1" smtClean="0"/>
              <a:t>NSGHT’de</a:t>
            </a:r>
            <a:r>
              <a:rPr lang="en-US" sz="2800" dirty="0" smtClean="0"/>
              <a:t> 	%70-80 </a:t>
            </a:r>
            <a:r>
              <a:rPr lang="en-US" sz="2800" dirty="0" err="1" smtClean="0"/>
              <a:t>küratif</a:t>
            </a: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En </a:t>
            </a:r>
            <a:r>
              <a:rPr lang="en-US" sz="2800" dirty="0" err="1" smtClean="0"/>
              <a:t>sık</a:t>
            </a:r>
            <a:r>
              <a:rPr lang="en-US" sz="2800" dirty="0" smtClean="0"/>
              <a:t> </a:t>
            </a:r>
            <a:r>
              <a:rPr lang="en-US" sz="2800" dirty="0" err="1" smtClean="0"/>
              <a:t>komplikasyon</a:t>
            </a:r>
            <a:r>
              <a:rPr lang="en-US" sz="2800" dirty="0" smtClean="0"/>
              <a:t>: </a:t>
            </a:r>
            <a:r>
              <a:rPr lang="en-US" sz="2800" dirty="0" err="1" smtClean="0"/>
              <a:t>kanama</a:t>
            </a:r>
            <a:r>
              <a:rPr lang="en-US" sz="2800" dirty="0" smtClean="0"/>
              <a:t> (</a:t>
            </a:r>
            <a:r>
              <a:rPr lang="en-US" sz="2800" dirty="0" err="1" smtClean="0"/>
              <a:t>skrotal</a:t>
            </a:r>
            <a:r>
              <a:rPr lang="en-US" sz="2800" dirty="0" smtClean="0"/>
              <a:t> </a:t>
            </a:r>
            <a:r>
              <a:rPr lang="en-US" sz="2800" dirty="0" err="1" smtClean="0"/>
              <a:t>veya</a:t>
            </a:r>
            <a:r>
              <a:rPr lang="en-US" sz="2800" dirty="0" smtClean="0"/>
              <a:t> retroperitoneal)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Transskrotal</a:t>
            </a:r>
            <a:r>
              <a:rPr lang="en-US" sz="2800" dirty="0" smtClean="0"/>
              <a:t> </a:t>
            </a:r>
            <a:r>
              <a:rPr lang="en-US" sz="2800" dirty="0" err="1" smtClean="0"/>
              <a:t>yaklaşım</a:t>
            </a:r>
            <a:r>
              <a:rPr lang="en-US" sz="2800" dirty="0" smtClean="0"/>
              <a:t> </a:t>
            </a:r>
            <a:r>
              <a:rPr lang="en-US" sz="2800" dirty="0" err="1" smtClean="0"/>
              <a:t>kontrendikedir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589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025768"/>
          </a:xfrm>
        </p:spPr>
        <p:txBody>
          <a:bodyPr/>
          <a:lstStyle/>
          <a:p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Orşiektomi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8229600" cy="51054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İşlem</a:t>
            </a:r>
            <a:r>
              <a:rPr lang="en-US" sz="2800" dirty="0" smtClean="0"/>
              <a:t> </a:t>
            </a:r>
            <a:r>
              <a:rPr lang="en-US" sz="2800" dirty="0" err="1" smtClean="0"/>
              <a:t>öncesinde</a:t>
            </a:r>
            <a:r>
              <a:rPr lang="en-US" sz="2800" dirty="0" smtClean="0"/>
              <a:t> sperm </a:t>
            </a:r>
            <a:r>
              <a:rPr lang="en-US" sz="2800" dirty="0" err="1" smtClean="0"/>
              <a:t>dondurma-saklama</a:t>
            </a:r>
            <a:r>
              <a:rPr lang="en-US" sz="2800" dirty="0" smtClean="0"/>
              <a:t> </a:t>
            </a:r>
            <a:r>
              <a:rPr lang="en-US" sz="2800" dirty="0" err="1" smtClean="0"/>
              <a:t>konusunda</a:t>
            </a:r>
            <a:r>
              <a:rPr lang="en-US" sz="2800" dirty="0" smtClean="0"/>
              <a:t> </a:t>
            </a:r>
            <a:r>
              <a:rPr lang="en-US" sz="2800" dirty="0" err="1" smtClean="0"/>
              <a:t>bilgi</a:t>
            </a:r>
            <a:r>
              <a:rPr lang="en-US" sz="2800" dirty="0" smtClean="0"/>
              <a:t> </a:t>
            </a:r>
            <a:r>
              <a:rPr lang="en-US" sz="2800" dirty="0" err="1" smtClean="0"/>
              <a:t>verilmelidir</a:t>
            </a:r>
            <a:r>
              <a:rPr lang="en-US" sz="2800" dirty="0" smtClean="0"/>
              <a:t>, </a:t>
            </a:r>
            <a:r>
              <a:rPr lang="en-US" sz="2800" dirty="0" err="1" smtClean="0"/>
              <a:t>çünkü</a:t>
            </a:r>
            <a:r>
              <a:rPr lang="en-US" sz="2800" dirty="0" smtClean="0"/>
              <a:t>;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err="1" smtClean="0"/>
              <a:t>Tanı</a:t>
            </a:r>
            <a:r>
              <a:rPr lang="en-US" sz="2400" dirty="0" smtClean="0"/>
              <a:t> </a:t>
            </a:r>
            <a:r>
              <a:rPr lang="en-US" sz="2400" dirty="0" err="1" smtClean="0"/>
              <a:t>anında</a:t>
            </a:r>
            <a:r>
              <a:rPr lang="en-US" sz="2400" dirty="0" smtClean="0"/>
              <a:t> %52 hasta </a:t>
            </a:r>
            <a:r>
              <a:rPr lang="en-US" sz="2400" dirty="0" err="1" smtClean="0"/>
              <a:t>oligospermik</a:t>
            </a:r>
            <a:r>
              <a:rPr lang="en-US" sz="2400" dirty="0" smtClean="0"/>
              <a:t>,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%10 hasta </a:t>
            </a:r>
            <a:r>
              <a:rPr lang="en-US" sz="2400" dirty="0" err="1" smtClean="0"/>
              <a:t>azospermik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err="1" smtClean="0"/>
              <a:t>Kemoterapi</a:t>
            </a:r>
            <a:r>
              <a:rPr lang="en-US" sz="2400" dirty="0" smtClean="0"/>
              <a:t> </a:t>
            </a:r>
            <a:r>
              <a:rPr lang="en-US" sz="2400" dirty="0" err="1" smtClean="0"/>
              <a:t>sonrası</a:t>
            </a:r>
            <a:r>
              <a:rPr lang="en-US" sz="2400" dirty="0" smtClean="0"/>
              <a:t> </a:t>
            </a:r>
            <a:r>
              <a:rPr lang="en-US" sz="2400" dirty="0" err="1" smtClean="0"/>
              <a:t>tüm</a:t>
            </a:r>
            <a:r>
              <a:rPr lang="en-US" sz="2400" dirty="0" smtClean="0"/>
              <a:t> </a:t>
            </a:r>
            <a:r>
              <a:rPr lang="en-US" sz="2400" dirty="0" err="1" smtClean="0"/>
              <a:t>hastalar</a:t>
            </a:r>
            <a:r>
              <a:rPr lang="en-US" sz="2400" dirty="0" smtClean="0"/>
              <a:t> </a:t>
            </a:r>
            <a:r>
              <a:rPr lang="en-US" sz="2400" dirty="0" err="1" smtClean="0"/>
              <a:t>azospermik</a:t>
            </a:r>
            <a:r>
              <a:rPr lang="en-US" sz="2400" dirty="0" smtClean="0"/>
              <a:t>,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400" dirty="0" smtClean="0"/>
              <a:t>    2-5 </a:t>
            </a:r>
            <a:r>
              <a:rPr lang="en-US" sz="2400" dirty="0" err="1" smtClean="0"/>
              <a:t>yıl</a:t>
            </a:r>
            <a:r>
              <a:rPr lang="en-US" sz="2400" dirty="0" smtClean="0"/>
              <a:t> </a:t>
            </a:r>
            <a:r>
              <a:rPr lang="en-US" sz="2400" dirty="0" err="1" smtClean="0"/>
              <a:t>sonunda</a:t>
            </a:r>
            <a:r>
              <a:rPr lang="en-US" sz="2400" dirty="0" smtClean="0"/>
              <a:t> %50-80’i </a:t>
            </a:r>
            <a:r>
              <a:rPr lang="en-US" sz="2400" dirty="0" err="1" smtClean="0"/>
              <a:t>normale</a:t>
            </a:r>
            <a:r>
              <a:rPr lang="en-US" sz="2400" dirty="0" smtClean="0"/>
              <a:t> </a:t>
            </a:r>
            <a:r>
              <a:rPr lang="en-US" sz="2400" dirty="0" err="1" smtClean="0"/>
              <a:t>döner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err="1" smtClean="0"/>
              <a:t>Radyoterapi</a:t>
            </a:r>
            <a:r>
              <a:rPr lang="en-US" sz="2400" dirty="0" smtClean="0"/>
              <a:t> </a:t>
            </a:r>
            <a:r>
              <a:rPr lang="en-US" sz="2400" dirty="0" err="1" smtClean="0"/>
              <a:t>sonrası</a:t>
            </a:r>
            <a:r>
              <a:rPr lang="en-US" sz="2400" dirty="0" smtClean="0"/>
              <a:t> </a:t>
            </a:r>
            <a:r>
              <a:rPr lang="en-US" sz="2400" dirty="0" err="1" smtClean="0"/>
              <a:t>spermatogenezin</a:t>
            </a:r>
            <a:r>
              <a:rPr lang="en-US" sz="2400" dirty="0" smtClean="0"/>
              <a:t> </a:t>
            </a:r>
            <a:r>
              <a:rPr lang="en-US" sz="2400" dirty="0" err="1" smtClean="0"/>
              <a:t>normale</a:t>
            </a:r>
            <a:r>
              <a:rPr lang="en-US" sz="2400" dirty="0" smtClean="0"/>
              <a:t> </a:t>
            </a:r>
            <a:r>
              <a:rPr lang="en-US" sz="2400" dirty="0" err="1" smtClean="0"/>
              <a:t>dönme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2-3 </a:t>
            </a:r>
            <a:r>
              <a:rPr lang="en-US" sz="2400" dirty="0" err="1" smtClean="0"/>
              <a:t>yıl</a:t>
            </a:r>
            <a:r>
              <a:rPr lang="tr-TR" sz="2400" dirty="0" err="1" smtClean="0"/>
              <a:t>dır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27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873368"/>
          </a:xfrm>
        </p:spPr>
        <p:txBody>
          <a:bodyPr/>
          <a:lstStyle/>
          <a:p>
            <a:r>
              <a:rPr lang="en-US" dirty="0" err="1" smtClean="0"/>
              <a:t>Parsiyel</a:t>
            </a:r>
            <a:r>
              <a:rPr lang="en-US" dirty="0" smtClean="0"/>
              <a:t> </a:t>
            </a:r>
            <a:r>
              <a:rPr lang="en-US" dirty="0" err="1" smtClean="0"/>
              <a:t>Orşiektomi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077200" cy="5261587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50000"/>
              </a:lnSpc>
              <a:buFont typeface="Wingdings" charset="2"/>
              <a:buChar char="ü"/>
            </a:pPr>
            <a:r>
              <a:rPr lang="en-US" sz="2400" dirty="0" err="1" smtClean="0"/>
              <a:t>Soliter</a:t>
            </a:r>
            <a:r>
              <a:rPr lang="en-US" sz="2400" dirty="0" smtClean="0"/>
              <a:t> testis</a:t>
            </a:r>
          </a:p>
          <a:p>
            <a:pPr lvl="1">
              <a:lnSpc>
                <a:spcPct val="150000"/>
              </a:lnSpc>
              <a:buFont typeface="Wingdings" charset="2"/>
              <a:buChar char="ü"/>
            </a:pPr>
            <a:r>
              <a:rPr lang="en-US" sz="2400" dirty="0" smtClean="0"/>
              <a:t>Bilateral </a:t>
            </a:r>
            <a:r>
              <a:rPr lang="en-US" sz="2400" dirty="0" err="1" smtClean="0"/>
              <a:t>tümör</a:t>
            </a:r>
            <a:endParaRPr lang="en-US" sz="2400" dirty="0" smtClean="0"/>
          </a:p>
          <a:p>
            <a:pPr lvl="1">
              <a:lnSpc>
                <a:spcPct val="150000"/>
              </a:lnSpc>
              <a:buFont typeface="Wingdings" charset="2"/>
              <a:buChar char="ü"/>
            </a:pPr>
            <a:r>
              <a:rPr lang="en-US" sz="2400" dirty="0" smtClean="0"/>
              <a:t>Benign </a:t>
            </a:r>
            <a:r>
              <a:rPr lang="en-US" sz="2400" dirty="0" err="1" smtClean="0"/>
              <a:t>tümör</a:t>
            </a:r>
            <a:r>
              <a:rPr lang="en-US" sz="2400" dirty="0" smtClean="0"/>
              <a:t> </a:t>
            </a:r>
            <a:r>
              <a:rPr lang="en-US" sz="2400" dirty="0" err="1" smtClean="0"/>
              <a:t>şüphesi</a:t>
            </a: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 err="1" smtClean="0"/>
              <a:t>olan</a:t>
            </a:r>
            <a:r>
              <a:rPr lang="en-US" sz="2200" dirty="0" smtClean="0"/>
              <a:t> </a:t>
            </a:r>
            <a:r>
              <a:rPr lang="en-US" sz="2200" dirty="0" err="1"/>
              <a:t>s</a:t>
            </a:r>
            <a:r>
              <a:rPr lang="en-US" sz="2200" dirty="0" err="1" smtClean="0"/>
              <a:t>eçilmiş</a:t>
            </a:r>
            <a:r>
              <a:rPr lang="en-US" sz="2200" dirty="0" smtClean="0"/>
              <a:t> </a:t>
            </a:r>
            <a:r>
              <a:rPr lang="en-US" sz="2200" dirty="0" err="1" smtClean="0"/>
              <a:t>hastalarda</a:t>
            </a:r>
            <a:r>
              <a:rPr lang="en-US" sz="2200" dirty="0" smtClean="0"/>
              <a:t> </a:t>
            </a:r>
            <a:r>
              <a:rPr lang="en-US" sz="2200" dirty="0" err="1" smtClean="0"/>
              <a:t>düşünülebilir</a:t>
            </a:r>
            <a:r>
              <a:rPr lang="tr-TR" sz="2200" dirty="0" smtClean="0"/>
              <a:t>!</a:t>
            </a:r>
            <a:endParaRPr lang="en-US" sz="2200" dirty="0" smtClean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Kriterler</a:t>
            </a:r>
            <a:r>
              <a:rPr lang="en-US" sz="2800" dirty="0" smtClean="0"/>
              <a:t>;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tm&lt;2 cm</a:t>
            </a:r>
            <a:endParaRPr lang="tr-TR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err="1"/>
              <a:t>Soğuk</a:t>
            </a:r>
            <a:r>
              <a:rPr lang="en-US" sz="2400" dirty="0"/>
              <a:t> </a:t>
            </a:r>
            <a:r>
              <a:rPr lang="en-US" sz="2400" dirty="0" err="1"/>
              <a:t>iskemi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 smtClean="0"/>
              <a:t>uygulanmalı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err="1" smtClean="0"/>
              <a:t>Negatif</a:t>
            </a:r>
            <a:r>
              <a:rPr lang="en-US" sz="2400" dirty="0" smtClean="0"/>
              <a:t> </a:t>
            </a:r>
            <a:r>
              <a:rPr lang="en-US" sz="2400" dirty="0" err="1"/>
              <a:t>t</a:t>
            </a:r>
            <a:r>
              <a:rPr lang="en-US" sz="2400" dirty="0" err="1" smtClean="0"/>
              <a:t>ümör</a:t>
            </a:r>
            <a:r>
              <a:rPr lang="en-US" sz="2400" dirty="0" smtClean="0"/>
              <a:t> </a:t>
            </a:r>
            <a:r>
              <a:rPr lang="en-US" sz="2400" dirty="0" err="1" smtClean="0"/>
              <a:t>yatağı</a:t>
            </a:r>
            <a:r>
              <a:rPr lang="en-US" sz="2400" dirty="0" smtClean="0"/>
              <a:t> </a:t>
            </a:r>
            <a:r>
              <a:rPr lang="en-US" sz="2400" dirty="0" err="1" smtClean="0"/>
              <a:t>biyopsileri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Kalan testis </a:t>
            </a:r>
            <a:r>
              <a:rPr lang="en-US" sz="2400" dirty="0" err="1" smtClean="0"/>
              <a:t>dokusunda</a:t>
            </a:r>
            <a:r>
              <a:rPr lang="en-US" sz="2400" dirty="0" smtClean="0"/>
              <a:t> </a:t>
            </a:r>
            <a:r>
              <a:rPr lang="en-US" sz="2400" dirty="0" smtClean="0"/>
              <a:t>İTGHN </a:t>
            </a:r>
            <a:r>
              <a:rPr lang="en-US" sz="2400" dirty="0" err="1" smtClean="0"/>
              <a:t>olmaması</a:t>
            </a:r>
            <a:endParaRPr lang="en-US" sz="2400" dirty="0"/>
          </a:p>
        </p:txBody>
      </p:sp>
      <p:pic>
        <p:nvPicPr>
          <p:cNvPr id="5" name="Picture 4" descr="nrurol.2010.100-f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05000"/>
            <a:ext cx="2743200" cy="278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1038</Words>
  <Application>Microsoft Office PowerPoint</Application>
  <PresentationFormat>Ekran Gösterisi (4:3)</PresentationFormat>
  <Paragraphs>291</Paragraphs>
  <Slides>37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Training New Employees</vt:lpstr>
      <vt:lpstr>Erken evre testİs tümörlerİnde tedavİ ve takİp</vt:lpstr>
      <vt:lpstr>PowerPoint Sunusu</vt:lpstr>
      <vt:lpstr>PowerPoint Sunusu</vt:lpstr>
      <vt:lpstr>Testis Tümörü</vt:lpstr>
      <vt:lpstr>PowerPoint Sunusu</vt:lpstr>
      <vt:lpstr>Radikal Orşiektomi</vt:lpstr>
      <vt:lpstr>Radikal Orşiektomi</vt:lpstr>
      <vt:lpstr>Radikal Orşiektomi</vt:lpstr>
      <vt:lpstr>Parsiyel Orşiektomi</vt:lpstr>
      <vt:lpstr>Karşı Testisten Biyopsi</vt:lpstr>
      <vt:lpstr>PowerPoint Sunusu</vt:lpstr>
      <vt:lpstr>Erken Evre Seminom vs NSGHT</vt:lpstr>
      <vt:lpstr>Erken Evre Seminom Tedavisi</vt:lpstr>
      <vt:lpstr>Erken Evre Seminom Tedavisi</vt:lpstr>
      <vt:lpstr>Erken Evre Seminom Tedavisi</vt:lpstr>
      <vt:lpstr>PowerPoint Sunusu</vt:lpstr>
      <vt:lpstr>PowerPoint Sunusu</vt:lpstr>
      <vt:lpstr>PowerPoint Sunusu</vt:lpstr>
      <vt:lpstr>PowerPoint Sunusu</vt:lpstr>
      <vt:lpstr>Spermatositik Seminom</vt:lpstr>
      <vt:lpstr>PowerPoint Sunusu</vt:lpstr>
      <vt:lpstr>Erken Evre NSGHT Tedavisi</vt:lpstr>
      <vt:lpstr>Erken Evre NSGHT Tedavisi</vt:lpstr>
      <vt:lpstr>Erken Evre NSGHT Tedavisi</vt:lpstr>
      <vt:lpstr>Erken Evre NSGHT Tedavisi Gözlem</vt:lpstr>
      <vt:lpstr>Erken Evre NSGHT Tedavisi Gözlem</vt:lpstr>
      <vt:lpstr>Erken Evre NSGHT Tedavisi RPLND</vt:lpstr>
      <vt:lpstr>Erken Evre NSGHT Tedavisi RPLND</vt:lpstr>
      <vt:lpstr>Erken Evre NSGHT Tedavisi Kemoterapi</vt:lpstr>
      <vt:lpstr>Evre 1S NSGHT Tedavisi</vt:lpstr>
      <vt:lpstr>PowerPoint Sunusu</vt:lpstr>
      <vt:lpstr>Seks Kord/Stromal Tümörler Leydig Hücreli Tümör</vt:lpstr>
      <vt:lpstr>Seks Kord/Stromal Tümörler Sertoli Hücreli Tümör</vt:lpstr>
      <vt:lpstr>PowerPoint Sunusu</vt:lpstr>
      <vt:lpstr>Evre 1 Seminom (RT-KT sonrası)</vt:lpstr>
      <vt:lpstr>Evre 1 NSGHT (KT-RPLND sonrası)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2014-05-31T07:21:57Z</dcterms:modified>
</cp:coreProperties>
</file>