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F51B-BEF7-4F50-AB44-195B71DAC46F}" type="datetimeFigureOut">
              <a:rPr lang="tr-TR" smtClean="0"/>
              <a:pPr/>
              <a:t>12.05.2014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3B6C-A482-4D16-972A-953F9450B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ÜST ÜRİNER SİSTEM VE ÜRETERİN ÜROEPİTELYAL TÜMÖRLERİ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                       </a:t>
            </a:r>
            <a:r>
              <a:rPr lang="tr-TR" sz="2800" dirty="0" smtClean="0"/>
              <a:t>Dr. Ayhan Verit, FEBU</a:t>
            </a:r>
          </a:p>
          <a:p>
            <a:pPr algn="just">
              <a:buNone/>
            </a:pPr>
            <a:endParaRPr lang="tr-TR" sz="2800" dirty="0" smtClean="0"/>
          </a:p>
          <a:p>
            <a:pPr algn="just">
              <a:buNone/>
            </a:pPr>
            <a:r>
              <a:rPr lang="tr-TR" sz="2800" dirty="0" smtClean="0"/>
              <a:t>İstanbul Fatih Sultan Mehmet </a:t>
            </a:r>
            <a:r>
              <a:rPr lang="tr-TR" sz="2800" dirty="0" err="1" smtClean="0"/>
              <a:t>Eğt</a:t>
            </a:r>
            <a:r>
              <a:rPr lang="tr-TR" sz="2800" dirty="0" smtClean="0"/>
              <a:t>. ve Araş. Hastanesi</a:t>
            </a:r>
          </a:p>
          <a:p>
            <a:pPr algn="just">
              <a:buNone/>
            </a:pPr>
            <a:r>
              <a:rPr lang="tr-TR" sz="2800" dirty="0" smtClean="0"/>
              <a:t>                      TÜD İstanbul, Mayıs-Haziran-2014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ÜÜS ve AÜÜ aynıdır ancak ince kas tabakası ve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pelviste</a:t>
            </a:r>
            <a:r>
              <a:rPr lang="tr-TR" dirty="0" smtClean="0"/>
              <a:t> daha belirgin az olan </a:t>
            </a:r>
            <a:r>
              <a:rPr lang="tr-TR" dirty="0" err="1" smtClean="0"/>
              <a:t>ürotelyum</a:t>
            </a:r>
            <a:r>
              <a:rPr lang="tr-TR" dirty="0" smtClean="0"/>
              <a:t> dikkat çekicidir</a:t>
            </a:r>
          </a:p>
          <a:p>
            <a:r>
              <a:rPr lang="tr-TR" dirty="0" smtClean="0"/>
              <a:t>ÜÜS </a:t>
            </a:r>
            <a:r>
              <a:rPr lang="tr-TR" dirty="0" err="1" smtClean="0"/>
              <a:t>DEK’leri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r>
              <a:rPr lang="tr-TR" dirty="0" smtClean="0"/>
              <a:t> » </a:t>
            </a:r>
            <a:r>
              <a:rPr lang="tr-TR" dirty="0" err="1" smtClean="0"/>
              <a:t>Displazi</a:t>
            </a:r>
            <a:r>
              <a:rPr lang="tr-TR" dirty="0" smtClean="0"/>
              <a:t> » </a:t>
            </a:r>
            <a:r>
              <a:rPr lang="tr-TR" dirty="0" err="1" smtClean="0"/>
              <a:t>karsinoma</a:t>
            </a:r>
            <a:r>
              <a:rPr lang="tr-TR" dirty="0" smtClean="0"/>
              <a:t> in </a:t>
            </a:r>
            <a:r>
              <a:rPr lang="tr-TR" dirty="0" err="1" smtClean="0"/>
              <a:t>situ</a:t>
            </a:r>
            <a:r>
              <a:rPr lang="tr-TR" dirty="0" smtClean="0"/>
              <a:t> şeklinde </a:t>
            </a:r>
            <a:r>
              <a:rPr lang="tr-TR" dirty="0" err="1" smtClean="0"/>
              <a:t>progresyon</a:t>
            </a:r>
            <a:r>
              <a:rPr lang="tr-TR" dirty="0" smtClean="0"/>
              <a:t> gösterir</a:t>
            </a:r>
          </a:p>
          <a:p>
            <a:r>
              <a:rPr lang="tr-TR" dirty="0" smtClean="0"/>
              <a:t>DEK oranı %90’dır, </a:t>
            </a:r>
            <a:r>
              <a:rPr lang="tr-TR" dirty="0" err="1" smtClean="0"/>
              <a:t>Uni</a:t>
            </a:r>
            <a:r>
              <a:rPr lang="tr-TR" dirty="0" smtClean="0"/>
              <a:t>/</a:t>
            </a:r>
            <a:r>
              <a:rPr lang="tr-TR" dirty="0" err="1" smtClean="0"/>
              <a:t>multifokal</a:t>
            </a:r>
            <a:r>
              <a:rPr lang="tr-TR" dirty="0" smtClean="0"/>
              <a:t>, </a:t>
            </a:r>
            <a:r>
              <a:rPr lang="tr-TR" dirty="0" err="1" smtClean="0"/>
              <a:t>papiller</a:t>
            </a:r>
            <a:r>
              <a:rPr lang="tr-TR" dirty="0" smtClean="0"/>
              <a:t>-</a:t>
            </a:r>
            <a:r>
              <a:rPr lang="tr-TR" dirty="0" err="1" smtClean="0"/>
              <a:t>sesil</a:t>
            </a:r>
            <a:r>
              <a:rPr lang="tr-TR" dirty="0"/>
              <a:t> </a:t>
            </a:r>
            <a:r>
              <a:rPr lang="tr-TR" dirty="0" smtClean="0"/>
              <a:t>olabilir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PROGNOSTİK 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3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Survey</a:t>
            </a:r>
            <a:r>
              <a:rPr lang="tr-TR" dirty="0" smtClean="0"/>
              <a:t> konusunda en önemli </a:t>
            </a:r>
            <a:r>
              <a:rPr lang="tr-TR" dirty="0" err="1" smtClean="0"/>
              <a:t>prediktör</a:t>
            </a:r>
            <a:r>
              <a:rPr lang="tr-TR" dirty="0" smtClean="0"/>
              <a:t>: Evre !.</a:t>
            </a:r>
          </a:p>
          <a:p>
            <a:r>
              <a:rPr lang="tr-TR" dirty="0" smtClean="0"/>
              <a:t>Derece; Mesane kanserindeki gibidir, </a:t>
            </a:r>
            <a:r>
              <a:rPr lang="tr-TR" dirty="0" err="1" smtClean="0"/>
              <a:t>progresyonda</a:t>
            </a:r>
            <a:r>
              <a:rPr lang="tr-TR" dirty="0" smtClean="0"/>
              <a:t> en önemli faktör</a:t>
            </a:r>
          </a:p>
          <a:p>
            <a:r>
              <a:rPr lang="tr-TR" dirty="0" err="1" smtClean="0"/>
              <a:t>Lokasyon</a:t>
            </a:r>
            <a:r>
              <a:rPr lang="tr-TR" dirty="0" smtClean="0"/>
              <a:t>: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DEK’ler</a:t>
            </a:r>
            <a:r>
              <a:rPr lang="tr-TR" dirty="0" smtClean="0"/>
              <a:t> </a:t>
            </a:r>
            <a:r>
              <a:rPr lang="tr-TR" dirty="0" err="1" smtClean="0"/>
              <a:t>üreterdekine</a:t>
            </a:r>
            <a:r>
              <a:rPr lang="tr-TR" dirty="0" smtClean="0"/>
              <a:t> göre daha iyi </a:t>
            </a:r>
            <a:r>
              <a:rPr lang="tr-TR" dirty="0" err="1" smtClean="0"/>
              <a:t>prognozludur</a:t>
            </a:r>
            <a:endParaRPr lang="tr-TR" dirty="0" smtClean="0"/>
          </a:p>
          <a:p>
            <a:r>
              <a:rPr lang="tr-TR" dirty="0" smtClean="0"/>
              <a:t>Birlikte </a:t>
            </a:r>
            <a:r>
              <a:rPr lang="tr-TR" dirty="0" err="1" smtClean="0"/>
              <a:t>Ca</a:t>
            </a:r>
            <a:r>
              <a:rPr lang="tr-TR" dirty="0" smtClean="0"/>
              <a:t> in </a:t>
            </a:r>
            <a:r>
              <a:rPr lang="tr-TR" dirty="0" err="1" smtClean="0"/>
              <a:t>situ</a:t>
            </a:r>
            <a:r>
              <a:rPr lang="tr-TR" dirty="0" smtClean="0"/>
              <a:t> varlığı kötü </a:t>
            </a:r>
            <a:r>
              <a:rPr lang="tr-TR" dirty="0" err="1" smtClean="0"/>
              <a:t>prognozdur</a:t>
            </a:r>
            <a:endParaRPr lang="tr-TR" dirty="0" smtClean="0"/>
          </a:p>
          <a:p>
            <a:r>
              <a:rPr lang="tr-TR" dirty="0" err="1" smtClean="0"/>
              <a:t>Lenfovasküler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kanser spesifik </a:t>
            </a:r>
            <a:r>
              <a:rPr lang="tr-TR" dirty="0" err="1" smtClean="0"/>
              <a:t>survey</a:t>
            </a:r>
            <a:r>
              <a:rPr lang="tr-TR" dirty="0" smtClean="0"/>
              <a:t> için bağımsız </a:t>
            </a:r>
            <a:r>
              <a:rPr lang="tr-TR" dirty="0" err="1" smtClean="0"/>
              <a:t>prognostik</a:t>
            </a:r>
            <a:r>
              <a:rPr lang="tr-TR" dirty="0" smtClean="0"/>
              <a:t> faktördür</a:t>
            </a:r>
          </a:p>
          <a:p>
            <a:r>
              <a:rPr lang="tr-TR" dirty="0" smtClean="0"/>
              <a:t>P53, COX-2, </a:t>
            </a:r>
            <a:r>
              <a:rPr lang="tr-TR" dirty="0" err="1" smtClean="0"/>
              <a:t>heterozigotide</a:t>
            </a:r>
            <a:r>
              <a:rPr lang="tr-TR" dirty="0" smtClean="0"/>
              <a:t> kaybı diğer </a:t>
            </a:r>
            <a:r>
              <a:rPr lang="tr-TR" dirty="0" err="1" smtClean="0"/>
              <a:t>Ca’larda</a:t>
            </a:r>
            <a:r>
              <a:rPr lang="tr-TR" dirty="0" smtClean="0"/>
              <a:t> olduğu gibi kötü </a:t>
            </a:r>
            <a:r>
              <a:rPr lang="tr-TR" dirty="0" err="1" smtClean="0"/>
              <a:t>prognozu</a:t>
            </a:r>
            <a:r>
              <a:rPr lang="tr-TR" dirty="0" smtClean="0"/>
              <a:t> gösterir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Mikro/makro </a:t>
            </a:r>
            <a:r>
              <a:rPr lang="tr-TR" dirty="0" err="1" smtClean="0"/>
              <a:t>hematüri</a:t>
            </a:r>
            <a:endParaRPr lang="tr-TR" dirty="0"/>
          </a:p>
          <a:p>
            <a:r>
              <a:rPr lang="tr-TR" dirty="0" smtClean="0"/>
              <a:t>%30 </a:t>
            </a:r>
            <a:r>
              <a:rPr lang="tr-TR" dirty="0" err="1" smtClean="0"/>
              <a:t>flank</a:t>
            </a:r>
            <a:r>
              <a:rPr lang="tr-TR" dirty="0" smtClean="0"/>
              <a:t> ağrı</a:t>
            </a:r>
          </a:p>
          <a:p>
            <a:pPr lvl="1"/>
            <a:r>
              <a:rPr lang="tr-TR" dirty="0" err="1" smtClean="0"/>
              <a:t>Künt</a:t>
            </a:r>
            <a:r>
              <a:rPr lang="tr-TR" dirty="0" smtClean="0"/>
              <a:t>; dereceli </a:t>
            </a:r>
            <a:r>
              <a:rPr lang="tr-TR" dirty="0" err="1" smtClean="0"/>
              <a:t>hidronefroza</a:t>
            </a:r>
            <a:r>
              <a:rPr lang="tr-TR" dirty="0" smtClean="0"/>
              <a:t> </a:t>
            </a:r>
            <a:r>
              <a:rPr lang="tr-TR" dirty="0" smtClean="0"/>
              <a:t>bağlı</a:t>
            </a:r>
          </a:p>
          <a:p>
            <a:pPr lvl="1"/>
            <a:r>
              <a:rPr lang="tr-TR" dirty="0" smtClean="0"/>
              <a:t>Kolik; pıhtı koliği</a:t>
            </a:r>
          </a:p>
          <a:p>
            <a:r>
              <a:rPr lang="tr-TR" dirty="0" smtClean="0"/>
              <a:t>%15 </a:t>
            </a:r>
            <a:r>
              <a:rPr lang="tr-TR" dirty="0" err="1" smtClean="0"/>
              <a:t>insidental</a:t>
            </a:r>
            <a:endParaRPr lang="tr-TR" dirty="0" smtClean="0"/>
          </a:p>
          <a:p>
            <a:r>
              <a:rPr lang="tr-TR" dirty="0" smtClean="0"/>
              <a:t>İlerlemiş hastalık; </a:t>
            </a:r>
            <a:r>
              <a:rPr lang="tr-TR" dirty="0" err="1" smtClean="0"/>
              <a:t>abdominal</a:t>
            </a:r>
            <a:r>
              <a:rPr lang="tr-TR" dirty="0" smtClean="0"/>
              <a:t> ve kemik ağrıları, kilo kaybı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BT </a:t>
            </a:r>
            <a:r>
              <a:rPr lang="tr-TR" dirty="0" err="1" smtClean="0"/>
              <a:t>IVP’nin</a:t>
            </a:r>
            <a:r>
              <a:rPr lang="tr-TR" dirty="0" smtClean="0"/>
              <a:t> yerini almakta</a:t>
            </a:r>
          </a:p>
          <a:p>
            <a:pPr lvl="1"/>
            <a:r>
              <a:rPr lang="tr-TR" dirty="0" smtClean="0"/>
              <a:t>Ancak </a:t>
            </a:r>
            <a:r>
              <a:rPr lang="tr-TR" dirty="0" err="1" smtClean="0"/>
              <a:t>BT’nin</a:t>
            </a:r>
            <a:r>
              <a:rPr lang="tr-TR" dirty="0" smtClean="0"/>
              <a:t> klasik 5mm.</a:t>
            </a:r>
            <a:r>
              <a:rPr lang="tr-TR" dirty="0" err="1" smtClean="0"/>
              <a:t>lik</a:t>
            </a:r>
            <a:r>
              <a:rPr lang="tr-TR" dirty="0" smtClean="0"/>
              <a:t> kesi formatı bazı </a:t>
            </a:r>
            <a:r>
              <a:rPr lang="tr-TR" dirty="0" err="1" smtClean="0"/>
              <a:t>tm</a:t>
            </a:r>
            <a:r>
              <a:rPr lang="tr-TR" dirty="0" smtClean="0"/>
              <a:t>.</a:t>
            </a:r>
            <a:r>
              <a:rPr lang="tr-TR" dirty="0" err="1" smtClean="0"/>
              <a:t>leri</a:t>
            </a:r>
            <a:r>
              <a:rPr lang="tr-TR" dirty="0" smtClean="0"/>
              <a:t> atlayabilir</a:t>
            </a:r>
          </a:p>
          <a:p>
            <a:pPr lvl="1"/>
            <a:r>
              <a:rPr lang="tr-TR" dirty="0" smtClean="0"/>
              <a:t>Bu neden ile BT </a:t>
            </a:r>
            <a:r>
              <a:rPr lang="tr-TR" dirty="0" err="1" smtClean="0"/>
              <a:t>ürografi</a:t>
            </a:r>
            <a:r>
              <a:rPr lang="tr-TR" dirty="0" smtClean="0"/>
              <a:t> tekniği kullanılmalıdır</a:t>
            </a:r>
          </a:p>
          <a:p>
            <a:r>
              <a:rPr lang="tr-TR" dirty="0" smtClean="0"/>
              <a:t>Görüntüde;</a:t>
            </a:r>
          </a:p>
          <a:p>
            <a:pPr lvl="1"/>
            <a:r>
              <a:rPr lang="tr-TR" dirty="0" smtClean="0"/>
              <a:t>Dolum </a:t>
            </a:r>
            <a:r>
              <a:rPr lang="tr-TR" dirty="0" err="1" smtClean="0"/>
              <a:t>defekti</a:t>
            </a:r>
            <a:endParaRPr lang="tr-TR" dirty="0" smtClean="0"/>
          </a:p>
          <a:p>
            <a:pPr lvl="1"/>
            <a:r>
              <a:rPr lang="tr-TR" dirty="0" smtClean="0"/>
              <a:t>Obstrüksiyon</a:t>
            </a:r>
          </a:p>
          <a:p>
            <a:pPr lvl="1"/>
            <a:r>
              <a:rPr lang="tr-TR" dirty="0" err="1" smtClean="0"/>
              <a:t>Nonvizualize</a:t>
            </a:r>
            <a:r>
              <a:rPr lang="tr-TR" dirty="0" smtClean="0"/>
              <a:t> toplayıcı sistem, olabilir</a:t>
            </a:r>
          </a:p>
          <a:p>
            <a:r>
              <a:rPr lang="tr-TR" dirty="0" smtClean="0"/>
              <a:t>Diğer böbreğin araştırılması fonksiyon ve </a:t>
            </a:r>
            <a:r>
              <a:rPr lang="tr-TR" dirty="0" err="1" smtClean="0"/>
              <a:t>bilateral</a:t>
            </a:r>
            <a:r>
              <a:rPr lang="tr-TR" dirty="0" smtClean="0"/>
              <a:t> patoloji açısından önemlidir</a:t>
            </a:r>
          </a:p>
          <a:p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SİSTOSKOPİ ve ÜRETEROSKOPİ-BİYOPSİ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Eşlik eden </a:t>
            </a:r>
            <a:r>
              <a:rPr lang="tr-TR" dirty="0" err="1" smtClean="0"/>
              <a:t>tm</a:t>
            </a:r>
            <a:r>
              <a:rPr lang="tr-TR" dirty="0" smtClean="0"/>
              <a:t> olasılığı yüzünden </a:t>
            </a:r>
            <a:r>
              <a:rPr lang="tr-TR" dirty="0" err="1" smtClean="0"/>
              <a:t>sistoskopi</a:t>
            </a:r>
            <a:r>
              <a:rPr lang="tr-TR" dirty="0" smtClean="0"/>
              <a:t> zorunludur</a:t>
            </a:r>
          </a:p>
          <a:p>
            <a:r>
              <a:rPr lang="tr-TR" dirty="0" smtClean="0"/>
              <a:t>Görüntüleme ile tanı konma doğrulu %75 iken </a:t>
            </a:r>
            <a:r>
              <a:rPr lang="tr-TR" dirty="0" err="1" smtClean="0"/>
              <a:t>üreteroskopi</a:t>
            </a:r>
            <a:r>
              <a:rPr lang="tr-TR" dirty="0" smtClean="0"/>
              <a:t> eklenmesi ile %85-90’a çıkar</a:t>
            </a:r>
          </a:p>
          <a:p>
            <a:r>
              <a:rPr lang="tr-TR" dirty="0" smtClean="0"/>
              <a:t>Mesane </a:t>
            </a:r>
            <a:r>
              <a:rPr lang="tr-TR" dirty="0" err="1" smtClean="0"/>
              <a:t>Ca’lar</a:t>
            </a:r>
            <a:r>
              <a:rPr lang="tr-TR" dirty="0" smtClean="0"/>
              <a:t> gibi %55-75 düşük derece ve evrededir ve yine %85 </a:t>
            </a:r>
            <a:r>
              <a:rPr lang="tr-TR" dirty="0" err="1" smtClean="0"/>
              <a:t>papillerdir</a:t>
            </a:r>
            <a:endParaRPr lang="tr-TR" dirty="0" smtClean="0"/>
          </a:p>
          <a:p>
            <a:r>
              <a:rPr lang="tr-TR" dirty="0" smtClean="0"/>
              <a:t>Kullanılan aletlerin küçük olması nedeni ile biyopsi </a:t>
            </a:r>
            <a:r>
              <a:rPr lang="tr-TR" dirty="0" err="1" smtClean="0"/>
              <a:t>spesmeni</a:t>
            </a:r>
            <a:r>
              <a:rPr lang="tr-TR" dirty="0" smtClean="0"/>
              <a:t> bulgusu derece, direkt ve radyolojik görüntü ile </a:t>
            </a:r>
            <a:r>
              <a:rPr lang="tr-TR" dirty="0" err="1" smtClean="0"/>
              <a:t>evreleme</a:t>
            </a:r>
            <a:r>
              <a:rPr lang="tr-TR" dirty="0" smtClean="0"/>
              <a:t> birlikte kullanılmalıdır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SİTOLOJİ ve DİĞER TM MARKIRLARININ ROLÜ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Sitoloji önemlidir</a:t>
            </a:r>
          </a:p>
          <a:p>
            <a:pPr lvl="1"/>
            <a:r>
              <a:rPr lang="tr-TR" dirty="0" smtClean="0"/>
              <a:t>Doğruluğu Derece 1-3 arası sırası ile %20-45-75’dir</a:t>
            </a:r>
          </a:p>
          <a:p>
            <a:r>
              <a:rPr lang="tr-TR" dirty="0" smtClean="0"/>
              <a:t>Kromozom anormallikleri</a:t>
            </a:r>
          </a:p>
          <a:p>
            <a:pPr lvl="1"/>
            <a:r>
              <a:rPr lang="tr-TR" dirty="0" smtClean="0"/>
              <a:t>Kromozom 3,7, 17</a:t>
            </a:r>
          </a:p>
          <a:p>
            <a:pPr lvl="1"/>
            <a:r>
              <a:rPr lang="tr-TR" dirty="0" smtClean="0"/>
              <a:t>CDKN2A (9P21)</a:t>
            </a:r>
          </a:p>
          <a:p>
            <a:pPr lvl="1"/>
            <a:r>
              <a:rPr lang="tr-TR" dirty="0" smtClean="0"/>
              <a:t>Sitolojiye göre çok daha iyidir </a:t>
            </a:r>
            <a:r>
              <a:rPr lang="tr-TR" dirty="0" err="1" smtClean="0"/>
              <a:t>spesifite</a:t>
            </a:r>
            <a:r>
              <a:rPr lang="tr-TR" dirty="0" smtClean="0"/>
              <a:t> %100’dür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Kabaca mesane </a:t>
            </a:r>
            <a:r>
              <a:rPr lang="tr-TR" dirty="0" err="1" smtClean="0"/>
              <a:t>Ca</a:t>
            </a:r>
            <a:r>
              <a:rPr lang="tr-TR" dirty="0" smtClean="0"/>
              <a:t> TNM ile benzerlik gösterir. </a:t>
            </a:r>
            <a:r>
              <a:rPr lang="tr-TR" dirty="0" err="1" smtClean="0"/>
              <a:t>T’de</a:t>
            </a:r>
            <a:r>
              <a:rPr lang="tr-TR" dirty="0" smtClean="0"/>
              <a:t> ince tabakalar nedeni ile A-B ayırımı yoktur</a:t>
            </a:r>
          </a:p>
          <a:p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rekürensler</a:t>
            </a:r>
            <a:r>
              <a:rPr lang="tr-TR" dirty="0" smtClean="0"/>
              <a:t> </a:t>
            </a:r>
            <a:r>
              <a:rPr lang="tr-TR" dirty="0" err="1" smtClean="0"/>
              <a:t>proksimalde</a:t>
            </a:r>
            <a:r>
              <a:rPr lang="tr-TR" dirty="0" smtClean="0"/>
              <a:t> daha çoktur</a:t>
            </a:r>
          </a:p>
          <a:p>
            <a:r>
              <a:rPr lang="tr-TR" dirty="0" err="1"/>
              <a:t>İ</a:t>
            </a:r>
            <a:r>
              <a:rPr lang="tr-TR" dirty="0" err="1" smtClean="0"/>
              <a:t>psilateral</a:t>
            </a:r>
            <a:r>
              <a:rPr lang="tr-TR" dirty="0" smtClean="0"/>
              <a:t> </a:t>
            </a:r>
            <a:r>
              <a:rPr lang="tr-TR" dirty="0" err="1" smtClean="0"/>
              <a:t>rekürens</a:t>
            </a:r>
            <a:r>
              <a:rPr lang="tr-TR" dirty="0" smtClean="0"/>
              <a:t> </a:t>
            </a:r>
            <a:r>
              <a:rPr lang="tr-TR" dirty="0" err="1" smtClean="0"/>
              <a:t>multifokalite</a:t>
            </a:r>
            <a:r>
              <a:rPr lang="tr-TR" dirty="0" smtClean="0"/>
              <a:t> nedeni ile sıktır</a:t>
            </a:r>
          </a:p>
          <a:p>
            <a:r>
              <a:rPr lang="tr-TR" dirty="0" smtClean="0"/>
              <a:t>Mesane </a:t>
            </a:r>
            <a:r>
              <a:rPr lang="tr-TR" dirty="0" err="1" smtClean="0"/>
              <a:t>Ca</a:t>
            </a:r>
            <a:r>
              <a:rPr lang="tr-TR" dirty="0" smtClean="0"/>
              <a:t> önce ve sonra olması başlangıç tedavi kararını etkiler</a:t>
            </a:r>
            <a:endParaRPr lang="tr-TR" dirty="0"/>
          </a:p>
          <a:p>
            <a:r>
              <a:rPr lang="tr-TR" dirty="0" smtClean="0"/>
              <a:t>Balkan </a:t>
            </a:r>
            <a:r>
              <a:rPr lang="tr-TR" dirty="0" err="1" smtClean="0"/>
              <a:t>nefropatisi</a:t>
            </a:r>
            <a:r>
              <a:rPr lang="tr-TR" dirty="0" smtClean="0"/>
              <a:t> ve analjezik kötü kullanımına bağlı </a:t>
            </a:r>
            <a:r>
              <a:rPr lang="tr-TR" dirty="0" err="1" smtClean="0"/>
              <a:t>tm</a:t>
            </a:r>
            <a:r>
              <a:rPr lang="tr-TR" dirty="0" smtClean="0"/>
              <a:t>.</a:t>
            </a:r>
            <a:r>
              <a:rPr lang="tr-TR" dirty="0" err="1" smtClean="0"/>
              <a:t>lerde</a:t>
            </a:r>
            <a:r>
              <a:rPr lang="tr-TR" dirty="0" smtClean="0"/>
              <a:t> </a:t>
            </a:r>
            <a:r>
              <a:rPr lang="tr-TR" dirty="0" err="1" smtClean="0"/>
              <a:t>multifokalite</a:t>
            </a:r>
            <a:r>
              <a:rPr lang="tr-TR" dirty="0" smtClean="0"/>
              <a:t> ve </a:t>
            </a:r>
            <a:r>
              <a:rPr lang="tr-TR" dirty="0" err="1" smtClean="0"/>
              <a:t>bilateralite</a:t>
            </a:r>
            <a:r>
              <a:rPr lang="tr-TR" dirty="0" smtClean="0"/>
              <a:t> daha sıktır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ÜÜS </a:t>
            </a:r>
            <a:r>
              <a:rPr lang="tr-TR" dirty="0" err="1" smtClean="0"/>
              <a:t>DEK’ların</a:t>
            </a:r>
            <a:r>
              <a:rPr lang="tr-TR" dirty="0" smtClean="0"/>
              <a:t> nispeten düşük sıklıkla gözükmesi yeterli bilgi birikimine engeldir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i="1" dirty="0" smtClean="0"/>
              <a:t>Kesin önerili tedavi stratejileri oluşmamıştır…</a:t>
            </a:r>
          </a:p>
          <a:p>
            <a:endParaRPr lang="tr-TR" b="1" i="1" dirty="0" smtClean="0"/>
          </a:p>
          <a:p>
            <a:r>
              <a:rPr lang="tr-TR" b="1" i="1" dirty="0" smtClean="0"/>
              <a:t>Tanı, Takip ve tedavide pratik kısıtlamalar söz konusudur !...</a:t>
            </a:r>
            <a:endParaRPr lang="tr-TR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Olası tedavi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Hastaya ve hastalığa özel olarak tedavi stratejisi belirlenir:</a:t>
            </a:r>
          </a:p>
          <a:p>
            <a:pPr lvl="1"/>
            <a:r>
              <a:rPr lang="tr-TR" dirty="0" smtClean="0"/>
              <a:t>Açık/</a:t>
            </a:r>
            <a:r>
              <a:rPr lang="tr-TR" dirty="0" err="1" smtClean="0"/>
              <a:t>Laparoskopik</a:t>
            </a:r>
            <a:r>
              <a:rPr lang="tr-TR" dirty="0" smtClean="0"/>
              <a:t> </a:t>
            </a:r>
            <a:r>
              <a:rPr lang="tr-TR" dirty="0" err="1" smtClean="0"/>
              <a:t>nefrüreterktomi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Açık/</a:t>
            </a:r>
            <a:r>
              <a:rPr lang="tr-TR" dirty="0" err="1" smtClean="0"/>
              <a:t>Retrograd</a:t>
            </a:r>
            <a:r>
              <a:rPr lang="tr-TR" dirty="0" smtClean="0"/>
              <a:t> endoskopik/</a:t>
            </a:r>
            <a:r>
              <a:rPr lang="tr-TR" dirty="0" err="1" smtClean="0"/>
              <a:t>Perkütanöz</a:t>
            </a:r>
            <a:r>
              <a:rPr lang="tr-TR" dirty="0" smtClean="0"/>
              <a:t> </a:t>
            </a:r>
            <a:r>
              <a:rPr lang="tr-TR" dirty="0" err="1" smtClean="0"/>
              <a:t>nefron</a:t>
            </a:r>
            <a:r>
              <a:rPr lang="tr-TR" dirty="0" smtClean="0"/>
              <a:t> koruyucu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ablasyon</a:t>
            </a:r>
            <a:r>
              <a:rPr lang="tr-TR" dirty="0" smtClean="0"/>
              <a:t> teknikleri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En az </a:t>
            </a:r>
            <a:r>
              <a:rPr lang="tr-TR" dirty="0" err="1" smtClean="0"/>
              <a:t>invazif</a:t>
            </a:r>
            <a:r>
              <a:rPr lang="tr-TR" dirty="0" smtClean="0"/>
              <a:t> ve en etkili strateji seçilir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Olası tedavi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.</a:t>
            </a:r>
            <a:r>
              <a:rPr lang="tr-TR" dirty="0" err="1" smtClean="0"/>
              <a:t>leri</a:t>
            </a:r>
            <a:r>
              <a:rPr lang="tr-TR" dirty="0" smtClean="0"/>
              <a:t> için açık </a:t>
            </a:r>
            <a:r>
              <a:rPr lang="tr-TR" dirty="0" err="1" smtClean="0"/>
              <a:t>nefron</a:t>
            </a:r>
            <a:r>
              <a:rPr lang="tr-TR" dirty="0" smtClean="0"/>
              <a:t> koruyucu cerrahi: </a:t>
            </a:r>
            <a:r>
              <a:rPr lang="tr-TR" dirty="0" err="1" smtClean="0"/>
              <a:t>Pyeletomi</a:t>
            </a:r>
            <a:r>
              <a:rPr lang="tr-TR" dirty="0" smtClean="0"/>
              <a:t>, </a:t>
            </a:r>
            <a:r>
              <a:rPr lang="tr-TR" dirty="0" err="1" smtClean="0"/>
              <a:t>Tm</a:t>
            </a:r>
            <a:r>
              <a:rPr lang="tr-TR" dirty="0" smtClean="0"/>
              <a:t>. </a:t>
            </a:r>
            <a:r>
              <a:rPr lang="tr-TR" dirty="0" err="1" smtClean="0"/>
              <a:t>Ablasyonu</a:t>
            </a:r>
            <a:r>
              <a:rPr lang="tr-TR" dirty="0" smtClean="0"/>
              <a:t> ve </a:t>
            </a:r>
            <a:r>
              <a:rPr lang="tr-TR" dirty="0" err="1" smtClean="0"/>
              <a:t>parsiyel</a:t>
            </a:r>
            <a:r>
              <a:rPr lang="tr-TR" dirty="0" smtClean="0"/>
              <a:t> </a:t>
            </a:r>
            <a:r>
              <a:rPr lang="tr-TR" dirty="0" err="1" smtClean="0"/>
              <a:t>nefrektomi</a:t>
            </a:r>
            <a:endParaRPr lang="tr-TR" dirty="0" smtClean="0"/>
          </a:p>
          <a:p>
            <a:r>
              <a:rPr lang="tr-TR" dirty="0" smtClean="0"/>
              <a:t>T2N0M0 büyük bir </a:t>
            </a:r>
            <a:r>
              <a:rPr lang="tr-TR" dirty="0" err="1" smtClean="0"/>
              <a:t>Tm</a:t>
            </a:r>
            <a:r>
              <a:rPr lang="tr-TR" dirty="0" smtClean="0"/>
              <a:t> için yukarıdaki yaklaşım yerine </a:t>
            </a:r>
            <a:r>
              <a:rPr lang="tr-TR" dirty="0" err="1" smtClean="0"/>
              <a:t>soliter</a:t>
            </a:r>
            <a:r>
              <a:rPr lang="tr-TR" dirty="0" smtClean="0"/>
              <a:t> bir böbrekte bile Radikal </a:t>
            </a:r>
            <a:r>
              <a:rPr lang="tr-TR" dirty="0" err="1" smtClean="0"/>
              <a:t>nefroüreterektomi</a:t>
            </a:r>
            <a:r>
              <a:rPr lang="tr-TR" dirty="0" smtClean="0"/>
              <a:t> ve diyaliz yerinde olabilir</a:t>
            </a:r>
          </a:p>
          <a:p>
            <a:r>
              <a:rPr lang="tr-TR" dirty="0" smtClean="0"/>
              <a:t>Yukarıdaki evrede büyük bir </a:t>
            </a:r>
            <a:r>
              <a:rPr lang="tr-TR" dirty="0" err="1" smtClean="0"/>
              <a:t>tm</a:t>
            </a:r>
            <a:r>
              <a:rPr lang="tr-TR" dirty="0" smtClean="0"/>
              <a:t>. İçin ‘Radikal </a:t>
            </a:r>
            <a:r>
              <a:rPr lang="tr-TR" dirty="0" err="1" smtClean="0"/>
              <a:t>nefroüreterktomi</a:t>
            </a:r>
            <a:r>
              <a:rPr lang="tr-TR" dirty="0" smtClean="0"/>
              <a:t>’ + ‘Mesane </a:t>
            </a:r>
            <a:r>
              <a:rPr lang="tr-TR" dirty="0" err="1" smtClean="0"/>
              <a:t>kaf</a:t>
            </a:r>
            <a:r>
              <a:rPr lang="tr-TR" dirty="0" smtClean="0"/>
              <a:t>- </a:t>
            </a:r>
            <a:r>
              <a:rPr lang="tr-TR" i="1" dirty="0" err="1" smtClean="0"/>
              <a:t>Bladder</a:t>
            </a:r>
            <a:r>
              <a:rPr lang="tr-TR" i="1" dirty="0" smtClean="0"/>
              <a:t> </a:t>
            </a:r>
            <a:r>
              <a:rPr lang="tr-TR" i="1" dirty="0" err="1" smtClean="0"/>
              <a:t>cuff</a:t>
            </a:r>
            <a:r>
              <a:rPr lang="tr-TR" dirty="0" smtClean="0"/>
              <a:t>’ çıkarımı standarttır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Temel Biyoloji: </a:t>
            </a:r>
            <a:br>
              <a:rPr lang="tr-TR" sz="3200" dirty="0" smtClean="0"/>
            </a:br>
            <a:r>
              <a:rPr lang="tr-TR" sz="3200" dirty="0" smtClean="0"/>
              <a:t>Alt </a:t>
            </a:r>
            <a:r>
              <a:rPr lang="tr-TR" sz="3200" dirty="0" err="1" smtClean="0"/>
              <a:t>üriner</a:t>
            </a:r>
            <a:r>
              <a:rPr lang="tr-TR" sz="3200" dirty="0" smtClean="0"/>
              <a:t> sistem (AÜS) </a:t>
            </a:r>
            <a:r>
              <a:rPr lang="tr-TR" sz="3200" dirty="0" err="1" smtClean="0"/>
              <a:t>tm</a:t>
            </a:r>
            <a:r>
              <a:rPr lang="tr-TR" sz="3200" dirty="0" smtClean="0"/>
              <a:t>.</a:t>
            </a:r>
            <a:r>
              <a:rPr lang="tr-TR" sz="3200" dirty="0" err="1" smtClean="0"/>
              <a:t>lerine</a:t>
            </a:r>
            <a:r>
              <a:rPr lang="tr-TR" sz="3200" dirty="0" smtClean="0"/>
              <a:t> göre farklar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Mesane Değişici </a:t>
            </a:r>
            <a:r>
              <a:rPr lang="tr-TR" dirty="0" err="1" smtClean="0"/>
              <a:t>Epitel</a:t>
            </a:r>
            <a:r>
              <a:rPr lang="tr-TR" dirty="0" smtClean="0"/>
              <a:t> Kanserlerine (DEK) göre daha az gözükür</a:t>
            </a:r>
          </a:p>
          <a:p>
            <a:r>
              <a:rPr lang="tr-TR" dirty="0" smtClean="0"/>
              <a:t>Bazı ailesel sendromlarla birliktelik vardır</a:t>
            </a:r>
          </a:p>
          <a:p>
            <a:r>
              <a:rPr lang="tr-TR" dirty="0" smtClean="0"/>
              <a:t>Anatomik zorluklar nedeni ile doğrudan görülmesi, müdahale edilmesi ve </a:t>
            </a:r>
            <a:r>
              <a:rPr lang="tr-TR" dirty="0" err="1" smtClean="0"/>
              <a:t>topikal</a:t>
            </a:r>
            <a:r>
              <a:rPr lang="tr-TR" dirty="0" smtClean="0"/>
              <a:t> tedavi uygulaması güçtür</a:t>
            </a:r>
          </a:p>
          <a:p>
            <a:r>
              <a:rPr lang="tr-TR" dirty="0" smtClean="0"/>
              <a:t>Anatomik katların alt </a:t>
            </a:r>
            <a:r>
              <a:rPr lang="tr-TR" dirty="0" err="1" smtClean="0"/>
              <a:t>üriner</a:t>
            </a:r>
            <a:r>
              <a:rPr lang="tr-TR" dirty="0" smtClean="0"/>
              <a:t> sisteme göre ince olması evre tanımlaması ve </a:t>
            </a:r>
            <a:r>
              <a:rPr lang="tr-TR" dirty="0" err="1" smtClean="0"/>
              <a:t>prognozu</a:t>
            </a:r>
            <a:r>
              <a:rPr lang="tr-TR" dirty="0" smtClean="0"/>
              <a:t> güçleştirir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radikal </a:t>
            </a:r>
            <a:r>
              <a:rPr lang="tr-TR" dirty="0" err="1" smtClean="0"/>
              <a:t>nefroüreterktomi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Kesi cerrahın tecrübesine göredir</a:t>
            </a:r>
          </a:p>
          <a:p>
            <a:r>
              <a:rPr lang="tr-TR" dirty="0" smtClean="0"/>
              <a:t>Standart </a:t>
            </a:r>
            <a:r>
              <a:rPr lang="tr-TR" dirty="0" err="1" smtClean="0"/>
              <a:t>Flank</a:t>
            </a:r>
            <a:r>
              <a:rPr lang="tr-TR" dirty="0" smtClean="0"/>
              <a:t> kesinin </a:t>
            </a:r>
            <a:r>
              <a:rPr lang="tr-TR" dirty="0" err="1" smtClean="0"/>
              <a:t>pelvise</a:t>
            </a:r>
            <a:r>
              <a:rPr lang="tr-TR" dirty="0" smtClean="0"/>
              <a:t> uzanan uzantısını içerir</a:t>
            </a:r>
          </a:p>
          <a:p>
            <a:r>
              <a:rPr lang="tr-TR" dirty="0" err="1" smtClean="0"/>
              <a:t>Adrenelektomi</a:t>
            </a:r>
            <a:r>
              <a:rPr lang="tr-TR" dirty="0" smtClean="0"/>
              <a:t> gereksizdir</a:t>
            </a:r>
          </a:p>
          <a:p>
            <a:r>
              <a:rPr lang="tr-TR" dirty="0" smtClean="0"/>
              <a:t>Mesane </a:t>
            </a:r>
            <a:r>
              <a:rPr lang="tr-TR" dirty="0" err="1" smtClean="0"/>
              <a:t>kafı</a:t>
            </a:r>
            <a:r>
              <a:rPr lang="tr-TR" dirty="0" smtClean="0"/>
              <a:t> mesane içinden veya dışından kesilerek alınabilir</a:t>
            </a:r>
          </a:p>
          <a:p>
            <a:r>
              <a:rPr lang="tr-TR" dirty="0" smtClean="0"/>
              <a:t>Bölgesel </a:t>
            </a:r>
            <a:r>
              <a:rPr lang="tr-TR" dirty="0" err="1" smtClean="0"/>
              <a:t>lenfadenektomi</a:t>
            </a:r>
            <a:r>
              <a:rPr lang="tr-TR" dirty="0" smtClean="0"/>
              <a:t> gereklidir</a:t>
            </a:r>
          </a:p>
          <a:p>
            <a:r>
              <a:rPr lang="tr-TR" dirty="0" smtClean="0"/>
              <a:t>Aynı işlemin </a:t>
            </a:r>
            <a:r>
              <a:rPr lang="tr-TR" dirty="0" err="1" smtClean="0"/>
              <a:t>laparoskopik</a:t>
            </a:r>
            <a:r>
              <a:rPr lang="tr-TR" dirty="0" smtClean="0"/>
              <a:t> versiyonu kullanımdadır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Subtotal</a:t>
            </a:r>
            <a:r>
              <a:rPr lang="tr-TR" dirty="0" smtClean="0"/>
              <a:t> </a:t>
            </a:r>
            <a:r>
              <a:rPr lang="tr-TR" dirty="0" err="1" smtClean="0"/>
              <a:t>üreterektomi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Böbreğin fonksiyon kaygısı nedeni ile bırakılıp </a:t>
            </a:r>
            <a:r>
              <a:rPr lang="tr-TR" dirty="0" err="1" smtClean="0"/>
              <a:t>üreterin</a:t>
            </a:r>
            <a:r>
              <a:rPr lang="tr-TR" dirty="0" smtClean="0"/>
              <a:t> </a:t>
            </a:r>
            <a:r>
              <a:rPr lang="tr-TR" dirty="0" err="1" smtClean="0"/>
              <a:t>proksimale</a:t>
            </a:r>
            <a:r>
              <a:rPr lang="tr-TR" dirty="0" smtClean="0"/>
              <a:t> kadar çıkarılmasıdır</a:t>
            </a:r>
          </a:p>
          <a:p>
            <a:endParaRPr lang="tr-TR" dirty="0" smtClean="0"/>
          </a:p>
          <a:p>
            <a:r>
              <a:rPr lang="tr-TR" dirty="0" err="1" smtClean="0"/>
              <a:t>Baori</a:t>
            </a:r>
            <a:r>
              <a:rPr lang="tr-TR" dirty="0" smtClean="0"/>
              <a:t> </a:t>
            </a:r>
            <a:r>
              <a:rPr lang="tr-TR" dirty="0" err="1" smtClean="0"/>
              <a:t>flap</a:t>
            </a:r>
            <a:r>
              <a:rPr lang="tr-TR" dirty="0" smtClean="0"/>
              <a:t> ile </a:t>
            </a:r>
            <a:r>
              <a:rPr lang="tr-TR" dirty="0" err="1" smtClean="0"/>
              <a:t>üreter</a:t>
            </a:r>
            <a:r>
              <a:rPr lang="tr-TR" dirty="0" smtClean="0"/>
              <a:t> </a:t>
            </a:r>
            <a:r>
              <a:rPr lang="tr-TR" dirty="0" err="1" smtClean="0"/>
              <a:t>replase</a:t>
            </a:r>
            <a:r>
              <a:rPr lang="tr-TR" dirty="0" smtClean="0"/>
              <a:t> edilebilir</a:t>
            </a:r>
          </a:p>
          <a:p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 err="1" smtClean="0"/>
              <a:t>ipsilateral</a:t>
            </a:r>
            <a:r>
              <a:rPr lang="tr-TR" dirty="0" smtClean="0"/>
              <a:t> </a:t>
            </a:r>
            <a:r>
              <a:rPr lang="tr-TR" dirty="0" err="1" smtClean="0"/>
              <a:t>rekürens</a:t>
            </a:r>
            <a:r>
              <a:rPr lang="tr-TR" dirty="0" smtClean="0"/>
              <a:t> %35-55 gibidir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Endoskopik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az </a:t>
            </a:r>
            <a:r>
              <a:rPr lang="tr-TR" dirty="0" err="1" smtClean="0"/>
              <a:t>invazivdir</a:t>
            </a:r>
            <a:endParaRPr lang="tr-TR" dirty="0" smtClean="0"/>
          </a:p>
          <a:p>
            <a:r>
              <a:rPr lang="tr-TR" dirty="0" err="1" smtClean="0"/>
              <a:t>Extraluminal</a:t>
            </a:r>
            <a:r>
              <a:rPr lang="tr-TR" dirty="0" smtClean="0"/>
              <a:t> yapılar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seeding</a:t>
            </a:r>
            <a:r>
              <a:rPr lang="tr-TR" dirty="0" smtClean="0"/>
              <a:t> açısından korunaklıdır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retrograd</a:t>
            </a:r>
            <a:r>
              <a:rPr lang="tr-TR" dirty="0" smtClean="0"/>
              <a:t> yaklaşımlar ince teknolojik aletler gerektirir; pahalı ve nazik </a:t>
            </a:r>
            <a:r>
              <a:rPr lang="tr-TR" dirty="0" err="1" smtClean="0"/>
              <a:t>instrumanlardır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ADJUVAN TEDAVİLER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Organ koruyucu yaklaşımlar için</a:t>
            </a:r>
          </a:p>
          <a:p>
            <a:endParaRPr lang="tr-TR" dirty="0" smtClean="0"/>
          </a:p>
          <a:p>
            <a:r>
              <a:rPr lang="tr-TR" dirty="0" err="1" smtClean="0"/>
              <a:t>Perkütan</a:t>
            </a:r>
            <a:r>
              <a:rPr lang="tr-TR" dirty="0" smtClean="0"/>
              <a:t> drenden </a:t>
            </a:r>
            <a:r>
              <a:rPr lang="tr-TR" dirty="0" err="1" smtClean="0"/>
              <a:t>intraluminal</a:t>
            </a:r>
            <a:r>
              <a:rPr lang="tr-TR" dirty="0" smtClean="0"/>
              <a:t> </a:t>
            </a:r>
            <a:r>
              <a:rPr lang="tr-TR" dirty="0" err="1" smtClean="0"/>
              <a:t>kemo</a:t>
            </a:r>
            <a:r>
              <a:rPr lang="tr-TR" dirty="0" smtClean="0"/>
              <a:t>/</a:t>
            </a:r>
            <a:r>
              <a:rPr lang="tr-TR" dirty="0" err="1" smtClean="0"/>
              <a:t>immunoterapatik</a:t>
            </a:r>
            <a:r>
              <a:rPr lang="tr-TR" dirty="0" smtClean="0"/>
              <a:t> uygulaması</a:t>
            </a:r>
          </a:p>
          <a:p>
            <a:endParaRPr lang="tr-TR" dirty="0" smtClean="0"/>
          </a:p>
          <a:p>
            <a:r>
              <a:rPr lang="tr-TR" dirty="0" smtClean="0"/>
              <a:t>Mesane </a:t>
            </a:r>
            <a:r>
              <a:rPr lang="tr-TR" dirty="0" err="1" smtClean="0"/>
              <a:t>Ca</a:t>
            </a:r>
            <a:r>
              <a:rPr lang="tr-TR" dirty="0" smtClean="0"/>
              <a:t> ile aynı ajanlar kullanılır</a:t>
            </a:r>
          </a:p>
          <a:p>
            <a:endParaRPr lang="tr-TR" dirty="0" smtClean="0"/>
          </a:p>
          <a:p>
            <a:r>
              <a:rPr lang="tr-TR" dirty="0" smtClean="0"/>
              <a:t>Belli bir protokolü belirlenmemiştir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Adjuvan</a:t>
            </a:r>
            <a:r>
              <a:rPr lang="tr-TR" dirty="0" smtClean="0"/>
              <a:t> Radyoterapinin 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dereceli </a:t>
            </a:r>
            <a:r>
              <a:rPr lang="tr-TR" dirty="0" err="1" smtClean="0"/>
              <a:t>tm</a:t>
            </a:r>
            <a:r>
              <a:rPr lang="tr-TR" dirty="0" smtClean="0"/>
              <a:t>.de Tek başına radikal </a:t>
            </a:r>
            <a:r>
              <a:rPr lang="tr-TR" dirty="0" err="1" smtClean="0"/>
              <a:t>nefroüreterektominin</a:t>
            </a:r>
            <a:r>
              <a:rPr lang="tr-TR" dirty="0" smtClean="0"/>
              <a:t> </a:t>
            </a:r>
            <a:r>
              <a:rPr lang="tr-TR" dirty="0" smtClean="0"/>
              <a:t>koruyuculuğu yüksektir</a:t>
            </a:r>
          </a:p>
          <a:p>
            <a:endParaRPr lang="tr-TR" dirty="0" smtClean="0"/>
          </a:p>
          <a:p>
            <a:r>
              <a:rPr lang="tr-TR" dirty="0" smtClean="0"/>
              <a:t>Ek RT uygulaması </a:t>
            </a:r>
            <a:r>
              <a:rPr lang="tr-TR" dirty="0" err="1" smtClean="0"/>
              <a:t>relaps</a:t>
            </a:r>
            <a:r>
              <a:rPr lang="tr-TR" dirty="0" smtClean="0"/>
              <a:t> uzak metastaz açısından koruyucu üstünlüğü yoktur</a:t>
            </a:r>
          </a:p>
          <a:p>
            <a:endParaRPr lang="tr-TR" dirty="0" smtClean="0"/>
          </a:p>
          <a:p>
            <a:r>
              <a:rPr lang="tr-TR" dirty="0" smtClean="0"/>
              <a:t>Lokal </a:t>
            </a:r>
            <a:r>
              <a:rPr lang="tr-TR" dirty="0" err="1" smtClean="0"/>
              <a:t>nüks</a:t>
            </a:r>
            <a:r>
              <a:rPr lang="tr-TR" dirty="0" smtClean="0"/>
              <a:t> değil ama uzak metastaz </a:t>
            </a:r>
            <a:r>
              <a:rPr lang="tr-TR" dirty="0" err="1" smtClean="0"/>
              <a:t>survey</a:t>
            </a:r>
            <a:r>
              <a:rPr lang="tr-TR" dirty="0" smtClean="0"/>
              <a:t> ile ters orantılıdır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TAKİP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Seçilen tedavi yöntemine göre takip yöntemi seçilir</a:t>
            </a:r>
          </a:p>
          <a:p>
            <a:endParaRPr lang="tr-TR" dirty="0" smtClean="0"/>
          </a:p>
          <a:p>
            <a:r>
              <a:rPr lang="tr-TR" dirty="0" smtClean="0"/>
              <a:t>Yüksek dereceli </a:t>
            </a:r>
            <a:r>
              <a:rPr lang="tr-TR" dirty="0" err="1" smtClean="0"/>
              <a:t>tm’lerde</a:t>
            </a:r>
            <a:r>
              <a:rPr lang="tr-TR" dirty="0" smtClean="0"/>
              <a:t> idrar sitolojisi takibin bir parçası olmalıdır</a:t>
            </a:r>
          </a:p>
          <a:p>
            <a:endParaRPr lang="tr-TR" dirty="0" smtClean="0"/>
          </a:p>
          <a:p>
            <a:r>
              <a:rPr lang="tr-TR" dirty="0" smtClean="0"/>
              <a:t>Uzak metastazlarda tedavi prensipleri Mesane </a:t>
            </a:r>
            <a:r>
              <a:rPr lang="tr-TR" dirty="0" err="1" smtClean="0"/>
              <a:t>Ca’daki</a:t>
            </a:r>
            <a:r>
              <a:rPr lang="tr-TR" dirty="0" smtClean="0"/>
              <a:t> gibidir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Campbell</a:t>
            </a:r>
            <a:r>
              <a:rPr lang="tr-TR" dirty="0" smtClean="0"/>
              <a:t>-</a:t>
            </a:r>
            <a:r>
              <a:rPr lang="tr-TR" dirty="0" err="1" smtClean="0"/>
              <a:t>Walsh</a:t>
            </a:r>
            <a:r>
              <a:rPr lang="tr-TR" dirty="0" smtClean="0"/>
              <a:t> UROLOGY, 2012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Epidemiyoloji ve Etiyoloji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Ü</a:t>
            </a:r>
            <a:r>
              <a:rPr lang="tr-TR" dirty="0" smtClean="0"/>
              <a:t>st </a:t>
            </a:r>
            <a:r>
              <a:rPr lang="tr-TR" dirty="0" err="1" smtClean="0"/>
              <a:t>ürner</a:t>
            </a:r>
            <a:r>
              <a:rPr lang="tr-TR" dirty="0" smtClean="0"/>
              <a:t> sistem (ÜÜS) DEK tüm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.</a:t>
            </a:r>
            <a:r>
              <a:rPr lang="tr-TR" dirty="0" err="1" smtClean="0"/>
              <a:t>lerin</a:t>
            </a:r>
            <a:r>
              <a:rPr lang="tr-TR" dirty="0" smtClean="0"/>
              <a:t> %5-7’sini oluşturur</a:t>
            </a:r>
          </a:p>
          <a:p>
            <a:endParaRPr lang="tr-TR" dirty="0" smtClean="0"/>
          </a:p>
          <a:p>
            <a:r>
              <a:rPr lang="tr-TR" dirty="0" smtClean="0"/>
              <a:t>Tüm DEK ise %5’dir</a:t>
            </a:r>
          </a:p>
          <a:p>
            <a:pPr lvl="1"/>
            <a:r>
              <a:rPr lang="tr-TR" dirty="0" smtClean="0"/>
              <a:t>Ancak bu oran Balkan ülkeleri için %40’a ulaşır !..</a:t>
            </a:r>
          </a:p>
          <a:p>
            <a:pPr lvl="1"/>
            <a:endParaRPr lang="tr-TR" dirty="0" smtClean="0"/>
          </a:p>
          <a:p>
            <a:r>
              <a:rPr lang="tr-TR" b="1" dirty="0" smtClean="0"/>
              <a:t>ÜÜS </a:t>
            </a:r>
            <a:r>
              <a:rPr lang="tr-TR" b="1" dirty="0" err="1" smtClean="0"/>
              <a:t>DEK’lerinin</a:t>
            </a:r>
            <a:r>
              <a:rPr lang="tr-TR" b="1" dirty="0" smtClean="0"/>
              <a:t> sıklığı yıllar içinde artmaktadır</a:t>
            </a:r>
          </a:p>
          <a:p>
            <a:pPr lvl="1"/>
            <a:r>
              <a:rPr lang="tr-TR" dirty="0" smtClean="0"/>
              <a:t>Ancak tedavi başarısı ve </a:t>
            </a:r>
            <a:r>
              <a:rPr lang="tr-TR" dirty="0" err="1" smtClean="0"/>
              <a:t>survey</a:t>
            </a:r>
            <a:r>
              <a:rPr lang="tr-TR" dirty="0" smtClean="0"/>
              <a:t> uzaması var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 ve Etiyoloji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Erkek/Kadın: 2/1</a:t>
            </a:r>
          </a:p>
          <a:p>
            <a:r>
              <a:rPr lang="tr-TR" dirty="0" smtClean="0"/>
              <a:t>Kadınlarda hastalığa bağlı ölüm %25 daha fazladır</a:t>
            </a:r>
          </a:p>
          <a:p>
            <a:r>
              <a:rPr lang="tr-TR" dirty="0" smtClean="0"/>
              <a:t>AÜS DEK sonrası </a:t>
            </a:r>
            <a:r>
              <a:rPr lang="tr-TR" dirty="0" err="1" smtClean="0"/>
              <a:t>karsinoma</a:t>
            </a:r>
            <a:r>
              <a:rPr lang="tr-TR" dirty="0" smtClean="0"/>
              <a:t> in </a:t>
            </a:r>
            <a:r>
              <a:rPr lang="tr-TR" dirty="0" err="1" smtClean="0"/>
              <a:t>situ</a:t>
            </a:r>
            <a:r>
              <a:rPr lang="tr-TR" dirty="0" smtClean="0"/>
              <a:t> ve yüksek derece olanlarda ÜÜS DEK için risk faktörüdür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Balkan </a:t>
            </a:r>
            <a:r>
              <a:rPr lang="tr-TR" dirty="0" err="1" smtClean="0"/>
              <a:t>nefropatisi</a:t>
            </a:r>
            <a:r>
              <a:rPr lang="tr-TR" dirty="0" smtClean="0"/>
              <a:t> (</a:t>
            </a:r>
            <a:r>
              <a:rPr lang="tr-TR" dirty="0" err="1" smtClean="0"/>
              <a:t>Dejeneratif</a:t>
            </a:r>
            <a:r>
              <a:rPr lang="tr-TR" dirty="0" smtClean="0"/>
              <a:t> </a:t>
            </a:r>
            <a:r>
              <a:rPr lang="tr-TR" dirty="0" err="1" smtClean="0"/>
              <a:t>intersitisyel</a:t>
            </a:r>
            <a:r>
              <a:rPr lang="tr-TR" dirty="0" smtClean="0"/>
              <a:t> </a:t>
            </a:r>
            <a:r>
              <a:rPr lang="tr-TR" dirty="0" err="1" smtClean="0"/>
              <a:t>nefropati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ÜÜS DEK için risk faktörüdür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 ve Etiyoloji (riskler)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Sigara: (en önemli risk faktörü) 7 kat </a:t>
            </a:r>
          </a:p>
          <a:p>
            <a:r>
              <a:rPr lang="tr-TR" dirty="0" smtClean="0"/>
              <a:t>Kahve: (7 ve üzeri kupa) 2 kat</a:t>
            </a:r>
          </a:p>
          <a:p>
            <a:r>
              <a:rPr lang="tr-TR" dirty="0" smtClean="0"/>
              <a:t>Analjezik kötü kullanım: En iyi kanıtlanmış risk</a:t>
            </a:r>
          </a:p>
          <a:p>
            <a:pPr lvl="1"/>
            <a:r>
              <a:rPr lang="tr-TR" dirty="0" err="1" smtClean="0"/>
              <a:t>Latent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2 yıl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papiller</a:t>
            </a:r>
            <a:r>
              <a:rPr lang="tr-TR" dirty="0" smtClean="0"/>
              <a:t> nekroz birlikte bulunması riski 20 kata çıkarır</a:t>
            </a:r>
          </a:p>
          <a:p>
            <a:pPr lvl="1"/>
            <a:r>
              <a:rPr lang="tr-TR" dirty="0" smtClean="0"/>
              <a:t>Ör: </a:t>
            </a:r>
            <a:r>
              <a:rPr lang="tr-TR" dirty="0" err="1" smtClean="0"/>
              <a:t>Fenisetin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 ve Etiyoloji (riskler)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İçme suyunda Arsenik, Tayvan</a:t>
            </a:r>
          </a:p>
          <a:p>
            <a:r>
              <a:rPr lang="tr-TR" dirty="0" smtClean="0"/>
              <a:t>Meslek: Kimya, petrol endüstrisi: 4 kat</a:t>
            </a:r>
          </a:p>
          <a:p>
            <a:r>
              <a:rPr lang="tr-TR" dirty="0" smtClean="0"/>
              <a:t>Anilin boyaları ile temas</a:t>
            </a:r>
          </a:p>
          <a:p>
            <a:r>
              <a:rPr lang="tr-TR" dirty="0" smtClean="0"/>
              <a:t>KT ajan; </a:t>
            </a:r>
            <a:r>
              <a:rPr lang="tr-TR" dirty="0" err="1" smtClean="0"/>
              <a:t>Siklofosfamid</a:t>
            </a:r>
            <a:endParaRPr lang="tr-TR" dirty="0" smtClean="0"/>
          </a:p>
          <a:p>
            <a:r>
              <a:rPr lang="tr-TR" dirty="0" smtClean="0"/>
              <a:t>Kronik </a:t>
            </a:r>
            <a:r>
              <a:rPr lang="tr-TR" dirty="0" err="1" smtClean="0"/>
              <a:t>enflamasyon</a:t>
            </a:r>
            <a:r>
              <a:rPr lang="tr-TR" dirty="0" smtClean="0"/>
              <a:t>, enfeksiyon, taş </a:t>
            </a:r>
          </a:p>
          <a:p>
            <a:r>
              <a:rPr lang="tr-TR" dirty="0" err="1" smtClean="0"/>
              <a:t>Heredite</a:t>
            </a:r>
            <a:r>
              <a:rPr lang="tr-TR" dirty="0" smtClean="0"/>
              <a:t>; genç kolon </a:t>
            </a:r>
            <a:r>
              <a:rPr lang="tr-TR" dirty="0" err="1" smtClean="0"/>
              <a:t>tm</a:t>
            </a:r>
            <a:r>
              <a:rPr lang="tr-TR" dirty="0" smtClean="0"/>
              <a:t>.</a:t>
            </a:r>
            <a:r>
              <a:rPr lang="tr-TR" dirty="0" err="1" smtClean="0"/>
              <a:t>lerle</a:t>
            </a:r>
            <a:r>
              <a:rPr lang="tr-TR" dirty="0" smtClean="0"/>
              <a:t> birliktelik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tr-TR" dirty="0" smtClean="0"/>
              <a:t>Doğal süreç: </a:t>
            </a:r>
            <a:r>
              <a:rPr lang="tr-TR" dirty="0" err="1" smtClean="0"/>
              <a:t>Lokasyon</a:t>
            </a:r>
            <a:r>
              <a:rPr lang="tr-TR" dirty="0" smtClean="0"/>
              <a:t> ve dağılım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ÜÜS DEK alt </a:t>
            </a:r>
            <a:r>
              <a:rPr lang="tr-TR" dirty="0" err="1" smtClean="0"/>
              <a:t>üreterde</a:t>
            </a:r>
            <a:r>
              <a:rPr lang="tr-TR" dirty="0" smtClean="0"/>
              <a:t> daha sık bulunur (%70)</a:t>
            </a:r>
          </a:p>
          <a:p>
            <a:pPr lvl="1"/>
            <a:r>
              <a:rPr lang="tr-TR" dirty="0" smtClean="0"/>
              <a:t>%25 orta, %5 </a:t>
            </a:r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 smtClean="0"/>
              <a:t>üreterdedir</a:t>
            </a:r>
            <a:endParaRPr lang="tr-TR" dirty="0" smtClean="0"/>
          </a:p>
          <a:p>
            <a:pPr lvl="1"/>
            <a:r>
              <a:rPr lang="tr-TR" dirty="0" smtClean="0"/>
              <a:t>Dolayısı ile </a:t>
            </a:r>
            <a:r>
              <a:rPr lang="tr-TR" dirty="0" err="1" smtClean="0"/>
              <a:t>Nefroüreterektomi</a:t>
            </a:r>
            <a:r>
              <a:rPr lang="tr-TR" dirty="0" smtClean="0"/>
              <a:t> hepsinde </a:t>
            </a:r>
            <a:r>
              <a:rPr lang="tr-TR" dirty="0" err="1" smtClean="0"/>
              <a:t>endike</a:t>
            </a:r>
            <a:r>
              <a:rPr lang="tr-TR" dirty="0" smtClean="0"/>
              <a:t> !..</a:t>
            </a:r>
          </a:p>
          <a:p>
            <a:r>
              <a:rPr lang="tr-TR" dirty="0" smtClean="0"/>
              <a:t>ÜÜS </a:t>
            </a:r>
            <a:r>
              <a:rPr lang="tr-TR" dirty="0" err="1" smtClean="0"/>
              <a:t>DEK’ler</a:t>
            </a:r>
            <a:r>
              <a:rPr lang="tr-TR" dirty="0" smtClean="0"/>
              <a:t> 5 yıl içinde %15-75 </a:t>
            </a:r>
            <a:r>
              <a:rPr lang="tr-TR" dirty="0" err="1" smtClean="0"/>
              <a:t>Metakron</a:t>
            </a:r>
            <a:r>
              <a:rPr lang="tr-TR" dirty="0" smtClean="0"/>
              <a:t> Mesane </a:t>
            </a:r>
            <a:r>
              <a:rPr lang="tr-TR" dirty="0" err="1" smtClean="0"/>
              <a:t>Ca’ya</a:t>
            </a:r>
            <a:r>
              <a:rPr lang="tr-TR" dirty="0" smtClean="0"/>
              <a:t> yol açma riski taşır</a:t>
            </a:r>
          </a:p>
          <a:p>
            <a:r>
              <a:rPr lang="tr-TR" dirty="0" smtClean="0"/>
              <a:t>Öte yandan, Mesane </a:t>
            </a:r>
            <a:r>
              <a:rPr lang="tr-TR" dirty="0" err="1" smtClean="0"/>
              <a:t>Ca’ların</a:t>
            </a:r>
            <a:r>
              <a:rPr lang="tr-TR" dirty="0" smtClean="0"/>
              <a:t> ÜÜS DEK riski %2-4’dür: Bu risk </a:t>
            </a:r>
            <a:r>
              <a:rPr lang="tr-TR" dirty="0" err="1" smtClean="0"/>
              <a:t>multifokalite</a:t>
            </a:r>
            <a:r>
              <a:rPr lang="tr-TR" dirty="0" smtClean="0"/>
              <a:t>, yüksek evre ve derece, </a:t>
            </a:r>
            <a:r>
              <a:rPr lang="tr-TR" dirty="0" err="1" smtClean="0"/>
              <a:t>reflüks</a:t>
            </a:r>
            <a:r>
              <a:rPr lang="tr-TR" dirty="0" smtClean="0"/>
              <a:t>, </a:t>
            </a:r>
            <a:r>
              <a:rPr lang="tr-TR" dirty="0" err="1" smtClean="0"/>
              <a:t>karsinoma</a:t>
            </a:r>
            <a:r>
              <a:rPr lang="tr-TR" dirty="0" smtClean="0"/>
              <a:t> in </a:t>
            </a:r>
            <a:r>
              <a:rPr lang="tr-TR" dirty="0" err="1" smtClean="0"/>
              <a:t>situ</a:t>
            </a:r>
            <a:r>
              <a:rPr lang="tr-TR" dirty="0" smtClean="0"/>
              <a:t> varlığı, </a:t>
            </a:r>
            <a:r>
              <a:rPr lang="tr-TR" dirty="0" err="1" smtClean="0"/>
              <a:t>orifise</a:t>
            </a:r>
            <a:r>
              <a:rPr lang="tr-TR" dirty="0" smtClean="0"/>
              <a:t> yakınlık ile ilişkilidir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Doğal süreç: </a:t>
            </a:r>
            <a:r>
              <a:rPr lang="tr-TR" dirty="0" err="1" smtClean="0"/>
              <a:t>Lokasyon</a:t>
            </a:r>
            <a:r>
              <a:rPr lang="tr-TR" dirty="0" smtClean="0"/>
              <a:t> ve dağılım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ÜÜS </a:t>
            </a:r>
            <a:r>
              <a:rPr lang="tr-TR" dirty="0" err="1" smtClean="0"/>
              <a:t>DEK’lerin</a:t>
            </a:r>
            <a:r>
              <a:rPr lang="tr-TR" dirty="0" smtClean="0"/>
              <a:t> %19’u başlangıçta </a:t>
            </a:r>
            <a:r>
              <a:rPr lang="tr-TR" dirty="0" err="1" smtClean="0"/>
              <a:t>metastatiktir</a:t>
            </a:r>
            <a:endParaRPr lang="tr-TR" dirty="0" smtClean="0"/>
          </a:p>
          <a:p>
            <a:r>
              <a:rPr lang="tr-TR" dirty="0" smtClean="0"/>
              <a:t>ÜÜS </a:t>
            </a:r>
            <a:r>
              <a:rPr lang="tr-TR" dirty="0" err="1" smtClean="0"/>
              <a:t>DEK’ler</a:t>
            </a:r>
            <a:r>
              <a:rPr lang="tr-TR" dirty="0" smtClean="0"/>
              <a:t> daha </a:t>
            </a:r>
            <a:r>
              <a:rPr lang="tr-TR" dirty="0" err="1" smtClean="0"/>
              <a:t>invazif</a:t>
            </a:r>
            <a:r>
              <a:rPr lang="tr-TR" dirty="0" smtClean="0"/>
              <a:t>, daha agresif ve kötü </a:t>
            </a:r>
            <a:r>
              <a:rPr lang="tr-TR" dirty="0" err="1" smtClean="0"/>
              <a:t>prognoza</a:t>
            </a:r>
            <a:r>
              <a:rPr lang="tr-TR" dirty="0" smtClean="0"/>
              <a:t> sahip gibi gözükmek ile birlikte, mesane </a:t>
            </a:r>
            <a:r>
              <a:rPr lang="tr-TR" dirty="0" err="1" smtClean="0"/>
              <a:t>Ca’ya</a:t>
            </a:r>
            <a:r>
              <a:rPr lang="tr-TR" dirty="0" smtClean="0"/>
              <a:t> göre </a:t>
            </a:r>
            <a:r>
              <a:rPr lang="tr-TR" dirty="0" err="1" smtClean="0"/>
              <a:t>progresyon</a:t>
            </a:r>
            <a:r>
              <a:rPr lang="tr-TR" dirty="0" smtClean="0"/>
              <a:t> daha az ve kansere bağlı ölüm eşit olduğu konusunda güçlü kanıtlar vardır</a:t>
            </a:r>
          </a:p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tm’leri</a:t>
            </a:r>
            <a:r>
              <a:rPr lang="tr-TR" dirty="0" smtClean="0"/>
              <a:t> </a:t>
            </a:r>
            <a:r>
              <a:rPr lang="tr-TR" dirty="0" err="1" smtClean="0"/>
              <a:t>üretere</a:t>
            </a:r>
            <a:r>
              <a:rPr lang="tr-TR" dirty="0" smtClean="0"/>
              <a:t> göre daha iyi </a:t>
            </a:r>
            <a:r>
              <a:rPr lang="tr-TR" dirty="0" err="1" smtClean="0"/>
              <a:t>prognozludur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Doğal süreç: </a:t>
            </a:r>
            <a:r>
              <a:rPr lang="tr-TR" sz="3200" dirty="0" err="1" smtClean="0"/>
              <a:t>Progresyon</a:t>
            </a:r>
            <a:r>
              <a:rPr lang="tr-TR" sz="3200" dirty="0" smtClean="0"/>
              <a:t>, metastaz ve yolları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tabakasının ince olması </a:t>
            </a:r>
            <a:r>
              <a:rPr lang="tr-TR" dirty="0" err="1" smtClean="0"/>
              <a:t>penetrasyonu</a:t>
            </a:r>
            <a:r>
              <a:rPr lang="tr-TR" dirty="0" smtClean="0"/>
              <a:t> kolaylaştırır</a:t>
            </a:r>
          </a:p>
          <a:p>
            <a:r>
              <a:rPr lang="tr-TR" dirty="0" smtClean="0"/>
              <a:t>Dağılım yolları;</a:t>
            </a:r>
          </a:p>
          <a:p>
            <a:pPr lvl="1"/>
            <a:r>
              <a:rPr lang="tr-TR" dirty="0" err="1" smtClean="0"/>
              <a:t>Epitelyal</a:t>
            </a:r>
            <a:r>
              <a:rPr lang="tr-TR" dirty="0" smtClean="0"/>
              <a:t>; mono-</a:t>
            </a:r>
            <a:r>
              <a:rPr lang="tr-TR" dirty="0" err="1" smtClean="0"/>
              <a:t>multi</a:t>
            </a:r>
            <a:r>
              <a:rPr lang="tr-TR" dirty="0" smtClean="0"/>
              <a:t> </a:t>
            </a:r>
            <a:r>
              <a:rPr lang="tr-TR" dirty="0" err="1" smtClean="0"/>
              <a:t>klonal</a:t>
            </a:r>
            <a:r>
              <a:rPr lang="tr-TR" dirty="0" smtClean="0"/>
              <a:t> teori sırası ile desenden yayılım ve </a:t>
            </a:r>
            <a:r>
              <a:rPr lang="tr-TR" dirty="0" err="1" smtClean="0"/>
              <a:t>multifokaliteden</a:t>
            </a:r>
            <a:r>
              <a:rPr lang="tr-TR" dirty="0" smtClean="0"/>
              <a:t> sorumlu</a:t>
            </a:r>
          </a:p>
          <a:p>
            <a:pPr lvl="1"/>
            <a:r>
              <a:rPr lang="tr-TR" dirty="0" smtClean="0"/>
              <a:t>Lenfatik; Para/</a:t>
            </a:r>
            <a:r>
              <a:rPr lang="tr-TR" dirty="0" err="1" smtClean="0"/>
              <a:t>aortik</a:t>
            </a:r>
            <a:r>
              <a:rPr lang="tr-TR" dirty="0" smtClean="0"/>
              <a:t>-kaval,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ilyak</a:t>
            </a:r>
            <a:r>
              <a:rPr lang="tr-TR" dirty="0" smtClean="0"/>
              <a:t> ve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nodlar</a:t>
            </a:r>
            <a:r>
              <a:rPr lang="tr-TR" dirty="0" smtClean="0"/>
              <a:t>. Rutin </a:t>
            </a:r>
            <a:r>
              <a:rPr lang="tr-TR" dirty="0" err="1" smtClean="0"/>
              <a:t>lenfadenektomi</a:t>
            </a:r>
            <a:r>
              <a:rPr lang="tr-TR" dirty="0" smtClean="0"/>
              <a:t> tartışmalı </a:t>
            </a:r>
          </a:p>
          <a:p>
            <a:pPr lvl="1"/>
            <a:r>
              <a:rPr lang="tr-TR" dirty="0" err="1" smtClean="0"/>
              <a:t>Hematojen</a:t>
            </a:r>
            <a:r>
              <a:rPr lang="tr-TR" dirty="0" smtClean="0"/>
              <a:t>; AC, KC ve kemik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1018</Words>
  <Application>Microsoft Office PowerPoint</Application>
  <PresentationFormat>Ekran Gösterisi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ÜST ÜRİNER SİSTEM VE ÜRETERİN ÜROEPİTELYAL TÜMÖRLERİ</vt:lpstr>
      <vt:lpstr>Temel Biyoloji:  Alt üriner sistem (AÜS) tm.lerine göre farklar</vt:lpstr>
      <vt:lpstr>Epidemiyoloji ve Etiyoloji 1</vt:lpstr>
      <vt:lpstr>Epidemiyoloji ve Etiyoloji 2</vt:lpstr>
      <vt:lpstr>Epidemiyoloji ve Etiyoloji (riskler) 3</vt:lpstr>
      <vt:lpstr>Epidemiyoloji ve Etiyoloji (riskler) 4</vt:lpstr>
      <vt:lpstr>Doğal süreç: Lokasyon ve dağılım 1</vt:lpstr>
      <vt:lpstr>Doğal süreç: Lokasyon ve dağılım 2</vt:lpstr>
      <vt:lpstr>Doğal süreç: Progresyon, metastaz ve yolları</vt:lpstr>
      <vt:lpstr>PATOLOJİ</vt:lpstr>
      <vt:lpstr>PROGNOSTİK  FAKTÖRLER</vt:lpstr>
      <vt:lpstr>TANI</vt:lpstr>
      <vt:lpstr>GÖRÜNTÜLEME</vt:lpstr>
      <vt:lpstr>SİSTOSKOPİ ve ÜRETEROSKOPİ-BİYOPSİ</vt:lpstr>
      <vt:lpstr>SİTOLOJİ ve DİĞER TM MARKIRLARININ ROLÜ</vt:lpstr>
      <vt:lpstr>EVRELEME</vt:lpstr>
      <vt:lpstr>TEDAVİ</vt:lpstr>
      <vt:lpstr>Olası tedavi stratejileri</vt:lpstr>
      <vt:lpstr>Olası tedavi yaklaşımları</vt:lpstr>
      <vt:lpstr>Açık radikal nefroüreterktomi</vt:lpstr>
      <vt:lpstr>Subtotal üreterektomi</vt:lpstr>
      <vt:lpstr>Endoskopik yaklaşımlar</vt:lpstr>
      <vt:lpstr>ADJUVAN TEDAVİLER</vt:lpstr>
      <vt:lpstr>Adjuvan Radyoterapinin rolü</vt:lpstr>
      <vt:lpstr>TAKİP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ÜRİNER SİSTEM VE ÜRETERİN ÜROEPİTELYAL TÜMÖRLERİ</dc:title>
  <dc:creator>ferda</dc:creator>
  <cp:lastModifiedBy>ferda</cp:lastModifiedBy>
  <cp:revision>63</cp:revision>
  <dcterms:created xsi:type="dcterms:W3CDTF">2014-05-10T16:43:10Z</dcterms:created>
  <dcterms:modified xsi:type="dcterms:W3CDTF">2014-05-12T16:29:54Z</dcterms:modified>
</cp:coreProperties>
</file>