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257" r:id="rId3"/>
    <p:sldId id="363" r:id="rId4"/>
    <p:sldId id="364" r:id="rId5"/>
    <p:sldId id="365" r:id="rId6"/>
    <p:sldId id="366" r:id="rId7"/>
    <p:sldId id="367" r:id="rId8"/>
    <p:sldId id="368" r:id="rId9"/>
    <p:sldId id="411" r:id="rId10"/>
    <p:sldId id="369" r:id="rId11"/>
    <p:sldId id="370" r:id="rId12"/>
    <p:sldId id="371" r:id="rId13"/>
    <p:sldId id="372" r:id="rId14"/>
    <p:sldId id="373" r:id="rId15"/>
    <p:sldId id="403" r:id="rId16"/>
    <p:sldId id="375" r:id="rId17"/>
    <p:sldId id="376" r:id="rId18"/>
    <p:sldId id="377" r:id="rId19"/>
    <p:sldId id="378" r:id="rId20"/>
    <p:sldId id="379" r:id="rId21"/>
    <p:sldId id="380" r:id="rId22"/>
    <p:sldId id="404" r:id="rId23"/>
    <p:sldId id="381" r:id="rId24"/>
    <p:sldId id="405" r:id="rId25"/>
    <p:sldId id="406" r:id="rId26"/>
    <p:sldId id="410" r:id="rId27"/>
    <p:sldId id="407" r:id="rId28"/>
    <p:sldId id="382" r:id="rId29"/>
    <p:sldId id="383" r:id="rId30"/>
    <p:sldId id="408" r:id="rId31"/>
    <p:sldId id="384" r:id="rId32"/>
    <p:sldId id="385" r:id="rId33"/>
    <p:sldId id="386" r:id="rId34"/>
    <p:sldId id="409" r:id="rId35"/>
    <p:sldId id="387" r:id="rId36"/>
    <p:sldId id="388" r:id="rId37"/>
    <p:sldId id="389" r:id="rId38"/>
    <p:sldId id="390" r:id="rId39"/>
    <p:sldId id="319" r:id="rId4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092D-C7E8-42D9-AF38-57A670346C62}" type="datetimeFigureOut">
              <a:rPr lang="tr-TR" smtClean="0"/>
              <a:pPr/>
              <a:t>29.05.2014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9F07-3B92-491B-BBB7-16124D8ED40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29D58A-A2CB-470A-A650-07A33BCEA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588C5A-FC22-415F-8AF8-77721012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75464C-A801-46CB-9744-F1A7F51F6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243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39243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A35F6E-67E2-4DF2-A027-058039198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21336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248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3200400" cy="609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8001000" cy="4419600"/>
          </a:xfrm>
        </p:spPr>
        <p:txBody>
          <a:bodyPr/>
          <a:lstStyle/>
          <a:p>
            <a:pPr lvl="0"/>
            <a:endParaRPr lang="tr-TR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A07DB0-2D20-489A-9F6B-5D06B0892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1E52A7C-1275-473F-9619-0E6D420AF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E83468-8BC1-4ED6-9469-C8A9929C8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91B095-BB51-477B-AC5E-7EE9FBB9A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DC1147-703E-49B5-A81C-45DD6B2C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2C61C3-E409-4DD5-B901-1743E5C1D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ED4F7F-9197-4555-A055-5CC33A7E8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1DCA45E-8069-429F-ABF7-179F1A72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aaapictu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115616" y="2636912"/>
            <a:ext cx="6840760" cy="72008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5400" b="1" kern="10" spc="200" dirty="0" smtClean="0">
                <a:ln w="2921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Narrow" pitchFamily="34" charset="0"/>
                <a:cs typeface="+mn-cs"/>
              </a:rPr>
              <a:t>Akut skrotum</a:t>
            </a:r>
            <a:endParaRPr lang="tr-TR" sz="5400" b="1" kern="10" spc="200" dirty="0">
              <a:ln w="29210">
                <a:solidFill>
                  <a:srgbClr val="FFFFFF"/>
                </a:solidFill>
              </a:ln>
              <a:solidFill>
                <a:srgbClr val="FFFF00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2987675" y="4797425"/>
            <a:ext cx="3313113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b="1" kern="10" spc="64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alibri"/>
              </a:rPr>
              <a:t>Doç Dr Metin Öztürk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25"/>
            <a:ext cx="12334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Anamnez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971673" y="1340768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Olayın ayrıntılı gelişimi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Ağrının o andaki şiddeti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Başlangıçtaki şiddeti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Ağrının yayıldığı bölge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İntermittan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mı?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Daha önce benzer ataklar geçirdi mi?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Ağrının fiziksel aktivite ile ilgisi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Bulantı kusma 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Fizik muayene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899592" y="1625749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Testisin pozisyonu, büyüklüğü ve hassasiyeti bakılmalı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Diğer tarafla karşılaştırılmalı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incelenmeli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İnguinal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kanal ve abdomen muayene edilmeli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Kremasterik refleks bakılmalı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Fizik muayene 2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07504" y="1409725"/>
            <a:ext cx="6192688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tr-T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Ger </a:t>
            </a:r>
            <a:r>
              <a:rPr lang="tr-TR" sz="2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sign</a:t>
            </a:r>
            <a:r>
              <a:rPr lang="tr-T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: 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Skrotum tabanında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bağlı olarak çekilme olması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tr-T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r>
              <a:rPr lang="tr-TR" sz="2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Prehn</a:t>
            </a:r>
            <a:r>
              <a:rPr lang="tr-T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belirtisi: </a:t>
            </a:r>
            <a:r>
              <a:rPr lang="tr-TR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krotum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elevasyonu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ile ağrının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torsiyonda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değişmemesi,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epididimitte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azalması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	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1970" name="Picture 2" descr="C:\Users\emu\Dropbox\Akut skrotum\Ger sign (scrotal dimple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808312" cy="309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Ultrasonografi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683641" y="1769765"/>
            <a:ext cx="7848799" cy="403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Yüksek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rezolüsyonlu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Doppler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/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Power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Doppler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fonksiyonu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 hacmi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ekojeniteleri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değerlendirilmeli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Diğer testisle karşılaştırılmalı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Epididimit,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hematom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 kitle araştırılmalı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Ultrasonografi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Hem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arteriel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hem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venöz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akım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paternleri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incelenmeli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torsiyonunda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periferal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akım bazen korunabileceğinden santral damarlardaki akım özellikle gösterilmelidir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* Spermatik kordun takip edilmesi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bölgenin gösterilmesi ile doğru tanı %96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52120" y="6474822"/>
            <a:ext cx="349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 i="1" dirty="0" smtClean="0">
                <a:solidFill>
                  <a:srgbClr val="000000"/>
                </a:solidFill>
              </a:rPr>
              <a:t>* Kalfa  N, J. </a:t>
            </a:r>
            <a:r>
              <a:rPr lang="tr-TR" sz="1600" b="1" i="1" dirty="0" err="1" smtClean="0">
                <a:solidFill>
                  <a:srgbClr val="000000"/>
                </a:solidFill>
              </a:rPr>
              <a:t>Urol</a:t>
            </a:r>
            <a:r>
              <a:rPr lang="tr-TR" sz="1600" b="1" i="1" dirty="0" smtClean="0">
                <a:solidFill>
                  <a:srgbClr val="000000"/>
                </a:solidFill>
              </a:rPr>
              <a:t>. 2004 </a:t>
            </a:r>
            <a:endParaRPr lang="tr-TR" sz="1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Sintigrafi,  MRI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719137" y="1484785"/>
            <a:ext cx="687719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Perfüzyonu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gösterebilir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Pahalı, zor ve zaman kaybettirici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Sintigrafi radyasyon içeriyor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tr-TR" sz="2600" b="1" dirty="0" smtClean="0">
                <a:solidFill>
                  <a:srgbClr val="FFC000"/>
                </a:solidFill>
                <a:latin typeface="Calibri" pitchFamily="34" charset="0"/>
              </a:rPr>
              <a:t>Rutin olarak kullanılmıyorlar</a:t>
            </a:r>
            <a:endParaRPr lang="tr-TR" sz="2600" b="1" dirty="0">
              <a:solidFill>
                <a:srgbClr val="FFC000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Torsiyon neden oluyor 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Anormal testis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mobilizasyonu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Travma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Ani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kremasterik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kasılma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Anatomik varyasyonlar (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bell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clapper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deformitesi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gibi) 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5760640" cy="24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Testis torsiyonu soğuk aylarda artar mı?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95609" y="148173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Konu tartışmalı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İskoçya’da torsiyon vakaları incelenmiş (11 yıl)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Soğuk aylarda anlamlı olarak fazla görülmüş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96253"/>
            <a:ext cx="5868144" cy="260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88012" y="6525344"/>
            <a:ext cx="349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 dirty="0" err="1" smtClean="0"/>
              <a:t>Chidi</a:t>
            </a:r>
            <a:r>
              <a:rPr lang="tr-TR" sz="1600" b="1" dirty="0" smtClean="0"/>
              <a:t> N. BJU </a:t>
            </a:r>
            <a:r>
              <a:rPr lang="tr-TR" sz="1600" b="1" dirty="0" err="1" smtClean="0"/>
              <a:t>int</a:t>
            </a:r>
            <a:r>
              <a:rPr lang="tr-TR" sz="1600" b="1" dirty="0" smtClean="0"/>
              <a:t>, 2010</a:t>
            </a:r>
            <a:endParaRPr lang="tr-TR" sz="1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95609" y="1769765"/>
            <a:ext cx="8280847" cy="42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00"/>
                </a:solidFill>
                <a:latin typeface="Calibri" pitchFamily="34" charset="0"/>
              </a:rPr>
              <a:t>Ekstravaginal</a:t>
            </a:r>
            <a:r>
              <a:rPr lang="tr-TR" sz="2600" b="1" dirty="0" smtClean="0">
                <a:solidFill>
                  <a:srgbClr val="FFFF00"/>
                </a:solidFill>
                <a:latin typeface="Calibri" pitchFamily="34" charset="0"/>
              </a:rPr>
              <a:t> torsiyon 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torsiyonun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tunika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vaginalis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üzerinde olması)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prenatal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dönemde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infantlarda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00"/>
                </a:solidFill>
                <a:latin typeface="Calibri" pitchFamily="34" charset="0"/>
              </a:rPr>
              <a:t>İntravaginal</a:t>
            </a:r>
            <a:r>
              <a:rPr lang="tr-TR" sz="2600" b="1" dirty="0" smtClean="0">
                <a:solidFill>
                  <a:srgbClr val="FFFF00"/>
                </a:solidFill>
                <a:latin typeface="Calibri" pitchFamily="34" charset="0"/>
              </a:rPr>
              <a:t> torsiyon 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diğer dönemlerde daha sıktır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Testis torsiyonu -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640638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Ağrı şiddetlidir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Bulantı-kusma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Torsiyone testis dönmüş spermatik kord nedeniyle vücuda yakın fikse veya oblik yerleşimli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Kremasterik refleksin yokluğu testiküler torsiyonu düşündüren bir bulgudur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Akut skrotum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251520" y="1484784"/>
            <a:ext cx="6624414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Acil bir durumdur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Çocuk ve gençlerde daha sık görülür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Akut başlayan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ağrı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Şişlik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Hassasiyet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Renk değişikliği </a:t>
            </a:r>
          </a:p>
        </p:txBody>
      </p:sp>
      <p:pic>
        <p:nvPicPr>
          <p:cNvPr id="35842" name="Picture 2" descr="https://sansdeferens.files.wordpress.com/2013/10/brazilian_testicle_masc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161" y="3429000"/>
            <a:ext cx="4084335" cy="288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Hydatid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torsiyon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Appendix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testis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appendix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epididimis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torsiyonu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Çocuklarda en sık akut skrotum nedenidir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Etyolojisi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tam bilinmemektedir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Kliniği testis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torsiyonunu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andırır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Bazen bir noktada hassasiyet alınır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Blue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dot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sign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Sıklıkla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Doppler’de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epididimde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artmış kan akımı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Hydatid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torsiyon- Tedavi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Genellikle yatak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istirahati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, lokal soğuk uygulama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antienflamatuar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ilaçlar yeterlidir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Fiziksel aktivite semptomları alevlendirebilir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Nadiren şiddetli semptomlar nedeniyle rezeksiyon gerekir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Epididimit-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Orşit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12776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Tanı güçlüğü nedeniyle gerçek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insidansı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bilinmemektedir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Non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operatif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serilerde %40-60, cerrahi serilerde %5-15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Viral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veya bakteriyel olabilir.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Çocuklarda </a:t>
            </a:r>
            <a:r>
              <a:rPr lang="tr-TR" sz="2600" b="1" dirty="0" err="1" smtClean="0">
                <a:solidFill>
                  <a:srgbClr val="FFFF00"/>
                </a:solidFill>
                <a:latin typeface="Calibri" pitchFamily="34" charset="0"/>
              </a:rPr>
              <a:t>viral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enfeksiyonlar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Erişkinlerde </a:t>
            </a:r>
            <a:r>
              <a:rPr lang="tr-TR" sz="2600" b="1" dirty="0" err="1" smtClean="0">
                <a:solidFill>
                  <a:srgbClr val="FFFF00"/>
                </a:solidFill>
                <a:latin typeface="Calibri" pitchFamily="34" charset="0"/>
              </a:rPr>
              <a:t>bakteriel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enfeksiyonlar daha sıktır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Semptomlar genellikle yavaş gelişir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Bulantı kusma nadirdir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İşeme semptomları  bulunabilir.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Epididimit-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Orşit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12776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 fikse veya yüksek pozisyonda değildir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genişlemiş ve hassastır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Kremasterik refleks genellikle korunmuştur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Hastaların %20-40’ında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piyüri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veya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bakteriüri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bulunur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Üriner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anomalisi olan hastalarda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epididimit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riski daha yüksektir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Postpubertal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dönemde seksüel geçişli hastalıkların etken olabileceği akılda tutulmalıdır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Epididimit-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Orşit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12776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doppler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incelemede testis ve/veya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epididimde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genişleme ve artmış kan akımı gözlenebilir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Tunika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albugineada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kalınlaşma ve eşlik eden hidrosel bulunabilir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2" descr="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4191000" cy="1981201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580113" y="4149080"/>
            <a:ext cx="3096344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</a:rPr>
              <a:t>Heterojen </a:t>
            </a:r>
            <a:r>
              <a:rPr lang="tr-TR" b="1" dirty="0" err="1" smtClean="0">
                <a:solidFill>
                  <a:srgbClr val="FFFFFF"/>
                </a:solidFill>
                <a:latin typeface="Calibri" pitchFamily="34" charset="0"/>
              </a:rPr>
              <a:t>epididim</a:t>
            </a:r>
            <a:endParaRPr lang="tr-TR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</a:rPr>
              <a:t>Reaktif hidrosel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</a:rPr>
              <a:t>Artmış kan akımı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b="1" dirty="0" smtClean="0">
                <a:solidFill>
                  <a:srgbClr val="FFFFFF"/>
                </a:solidFill>
                <a:latin typeface="Calibri" pitchFamily="34" charset="0"/>
              </a:rPr>
              <a:t> ödem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tr-TR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tr-TR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tr-TR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Epididimit-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Orşit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12776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İdrar analizi yapılmalı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Rekürren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enfeksiyon varsa enfeksiyon tedavi edilir ve araştırma derinleştirilir (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üriner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usg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voiding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, endoskopik inceleme vb.)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Epididimit-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Orşit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Tedavi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12776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Yatak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istirahati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antienflamatur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tedavi ve antibiyotik tedavisidir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Antibiyotik seçimi açısından ikinci kuşak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sefalosporinler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uygun bir gruptur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Enfeksiyonun ağır seyrettiği hastalarda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hospitalizasyon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intravenöz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antibiyotik tedavisi düşünülebilir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Travma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268760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Künt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travma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hematosel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veya testiküler /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ödeme neden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Posttravmatik torsiyon veya testis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rüptürünü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ortaya koymak için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doppler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ultrasonografi yapılmalıdır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Tedavi ortaya çıkarılan patolojiye göre belirlenir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290" name="Picture 2" descr="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41910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Henoch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Schönlein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purpurası</a:t>
            </a:r>
            <a:endParaRPr lang="tr-TR" sz="36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Genellikle cildi, eklemleri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gastrointestinal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sistemi ve böbrekleri tutan akut bir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vaskülit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Tipik döküntüleri ayırıcı tanıda yardımcı olur ancak eşlik eden testiküler lezyonlar araştırılmalı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266" name="Picture 2" descr="http://5minuteconsult.com/loadMedia.ashx?bookname=idams&amp;filename=20052.017.0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10641"/>
            <a:ext cx="2808312" cy="234026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33056"/>
            <a:ext cx="1656184" cy="22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Henoch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Schönlein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purpurası</a:t>
            </a:r>
            <a:endParaRPr lang="tr-TR" sz="36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ödem,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eritem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, testiküler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hematom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, torsiyon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enfarkta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neden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sıklıkla büyümüştür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Bulgular testiküler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torsiyonun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eşlik ettiğini düşündürüyorsa acil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eksplorasyon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gereklidir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Ayırıcı tanı 1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251520" y="1265709"/>
            <a:ext cx="8712968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 torsiyonu (Akut /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intermittan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İntravaginal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Ekstravaginal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Appendix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torsiyonları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Appendix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testis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Appendix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epididimis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Epididimit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Viral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Bakteriyel (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Üriner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enfeksiyon ?, Seksüel geçişli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hst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)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Lösemi ve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lenfoma</a:t>
            </a:r>
            <a:endParaRPr lang="tr-TR" sz="36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Lösemi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lenfomanın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ilk bulgusu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tutulum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Ultrasonografik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incelemede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patognomonik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bir bulgu yoktur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Standart yöntemlerle tanı konmaya çalışılır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İnguinal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herni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İnkarsere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inguinal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herni testiküler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iskemiye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neden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Bazen akut olarak ortaya çıkar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İnguinal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kanaldaki hassas şişlik önemli bulgudur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Ultrasonografik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inceleme tanı koydurucudur.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Komplet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repozisyon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yapılamazsa acil cerrahi girişim gerekir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4" name="Picture 2" descr="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81128"/>
            <a:ext cx="41910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Akut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idiyopatik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skrotal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ödem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1" y="1268760"/>
            <a:ext cx="7344494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Nedeni bilinmez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Skrotumda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ödem ve kızarıklık vardır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Ünilateral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veya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bilateral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Genellikle 2-12 yaş arasında görülür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hassasiyet vardır fakat testisler tutulmamıştır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Bazı vakalarda ağrı olabilir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169" name="Picture 1" descr="C:\Users\emu\Desktop\idiopathic-scrotal-oed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861048"/>
            <a:ext cx="1828031" cy="231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Akut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idiyopatik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skrotal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ödem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12776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İnguinal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lenf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adenopati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lökositoz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eozinofili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bulunabilir 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Palpasyonla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kesin tanı koymak mümkün olmayacağı için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ultrasonografik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inceleme gereklidir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Çoğunlukla izlem yeterlidir ancak bazen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antihistaminik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tedavi gerekebilir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Abdominal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enflamasyon</a:t>
            </a:r>
            <a:endParaRPr lang="tr-TR" sz="36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Akut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abdominal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enflamasyon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 enfeksiyon (akut apandisit vb.) akut skrotum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prezentasyonuna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neden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Standart tanı ve tedavi yöntemleri uygulanmalıdır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Testis tümörleri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Genellikle ağrısızdır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İntratümöral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kanama veya rüptür hastanın akut skrotum tablosuyla başvurmasına neden olabilir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Ultrasonografik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inceleme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Tümör belirteçleri bakılmalıdır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Rete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testisin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kistik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  <a:latin typeface="Calibri" pitchFamily="34" charset="0"/>
              </a:rPr>
              <a:t>displazisi</a:t>
            </a:r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Akut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şişlik ve ağrıya neden olabilir.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Çoğunlukla konservatif tedavi yeterlidir ancak eşlik edebilen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üreteral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renal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anomaliler açısından dikkatli olunmalıdır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Sonuç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340768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sv-SE" sz="2600" b="1" dirty="0" smtClean="0">
                <a:solidFill>
                  <a:srgbClr val="FFFFFF"/>
                </a:solidFill>
                <a:latin typeface="Calibri" pitchFamily="34" charset="0"/>
              </a:rPr>
              <a:t>Akut skrotum testiküler parankim ve fonksiyon kaybı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na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sv-SE" sz="2600" b="1" dirty="0" smtClean="0">
                <a:solidFill>
                  <a:srgbClr val="FFFFFF"/>
                </a:solidFill>
                <a:latin typeface="Calibri" pitchFamily="34" charset="0"/>
              </a:rPr>
              <a:t>gidebil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Akut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skrotumla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başvuran hastaların </a:t>
            </a:r>
            <a:r>
              <a:rPr lang="tr-TR" sz="2600" b="1" dirty="0" smtClean="0">
                <a:solidFill>
                  <a:srgbClr val="FFFF00"/>
                </a:solidFill>
                <a:latin typeface="Calibri" pitchFamily="34" charset="0"/>
              </a:rPr>
              <a:t>yalnızca %20’si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eksplorasyon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gerektirir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Dikkatli inceleme hem hastanın hem de doktorun risklerini azaltacaktır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Testisin santral kanlanması ile ilgili bir şüphe kaldıysa cerrahi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eksplorasyon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gerekir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1" y="4941168"/>
            <a:ext cx="8640959" cy="86409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5000"/>
              </a:lnSpc>
              <a:spcBef>
                <a:spcPct val="20000"/>
              </a:spcBef>
              <a:buClr>
                <a:srgbClr val="F5B659"/>
              </a:buClr>
            </a:pPr>
            <a:r>
              <a:rPr lang="tr-TR" sz="2600" b="1" dirty="0" smtClean="0">
                <a:solidFill>
                  <a:schemeClr val="bg1"/>
                </a:solidFill>
                <a:latin typeface="Calibri" pitchFamily="34" charset="0"/>
              </a:rPr>
              <a:t>“tereddüt varsa </a:t>
            </a:r>
            <a:r>
              <a:rPr lang="tr-TR" sz="2600" b="1" dirty="0" err="1" smtClean="0">
                <a:solidFill>
                  <a:schemeClr val="bg1"/>
                </a:solidFill>
                <a:latin typeface="Calibri" pitchFamily="34" charset="0"/>
              </a:rPr>
              <a:t>eksplore</a:t>
            </a:r>
            <a:r>
              <a:rPr lang="tr-TR" sz="2600" b="1" dirty="0" smtClean="0">
                <a:solidFill>
                  <a:schemeClr val="bg1"/>
                </a:solidFill>
                <a:latin typeface="Calibri" pitchFamily="34" charset="0"/>
              </a:rPr>
              <a:t> et”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528" y="2492896"/>
            <a:ext cx="8424863" cy="20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algn="ctr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tr-TR" sz="5400" dirty="0" smtClean="0">
                <a:solidFill>
                  <a:srgbClr val="FFFFFF"/>
                </a:solidFill>
                <a:latin typeface="Gabriola" pitchFamily="82" charset="0"/>
              </a:rPr>
              <a:t>Dikkatiniz için teşekkürler</a:t>
            </a:r>
            <a:endParaRPr lang="tr-TR" sz="5400" dirty="0">
              <a:solidFill>
                <a:srgbClr val="FFFFFF"/>
              </a:solidFill>
              <a:latin typeface="Gabriola" pitchFamily="82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Ayırıcı tanı 2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850" y="1484313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5536" y="1412776"/>
            <a:ext cx="8424863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ödem /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eritem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Alt bezi dermatiti, böcek ısırığı vb.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İdiopatik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ödem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Erken dönem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Fournier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gangreni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Orşit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Epididimit ve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abse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ile birlikte veya tek başına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Vaskülit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(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Henoch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Schönlein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purpurası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Viral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(Kabakulak)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Ayırıcı tanı 3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971922" y="1484313"/>
            <a:ext cx="78485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Travma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Hematosel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kontüzyon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rüptürü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Herni / hidrosel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İnguinal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herni (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inkarserasyon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?)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Kominikan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hidrosel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Ayırıcı tanı 4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691680" y="1484313"/>
            <a:ext cx="60483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Akut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abdominal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patolojiler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Apandisit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Peritonit 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Splenik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rüptür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Varikosel</a:t>
            </a: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Akut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rüptüre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Tromboz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Ayırıcı tanı 5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547664" y="1556792"/>
            <a:ext cx="6264374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İntraskrotal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kitle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Tümör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Epididim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kisti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Spermatosel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Muskuloskeletal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ağrı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İnguinal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tendinit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Çizgili kas zorlanması, </a:t>
            </a: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rüptürü</a:t>
            </a:r>
            <a:endParaRPr lang="tr-TR" sz="2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50838" indent="-3508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Yansıyan ağrı</a:t>
            </a:r>
          </a:p>
          <a:p>
            <a:pPr marL="808038" lvl="1" indent="-350838" eaLnBrk="0" hangingPunct="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Üreter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taşı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Vaka -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3528" y="1556792"/>
            <a:ext cx="36004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15 saatlik erkek çocuk</a:t>
            </a:r>
          </a:p>
          <a:p>
            <a:pPr marL="350838" indent="-3508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Skrotumda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akut şişlik ve kızarıklık</a:t>
            </a:r>
          </a:p>
          <a:p>
            <a:pPr marL="350838" indent="-3508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5147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805" y="1340768"/>
            <a:ext cx="3495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9603"/>
            <a:ext cx="3505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1520" y="5661248"/>
            <a:ext cx="4752527" cy="648072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5000"/>
              </a:lnSpc>
              <a:spcBef>
                <a:spcPct val="20000"/>
              </a:spcBef>
              <a:buClr>
                <a:srgbClr val="F5B659"/>
              </a:buClr>
            </a:pPr>
            <a:r>
              <a:rPr lang="tr-TR" sz="2600" b="1" dirty="0" smtClean="0">
                <a:solidFill>
                  <a:schemeClr val="bg1"/>
                </a:solidFill>
                <a:latin typeface="Calibri" pitchFamily="34" charset="0"/>
              </a:rPr>
              <a:t>Tanı: Adrenal </a:t>
            </a:r>
            <a:r>
              <a:rPr lang="tr-TR" sz="2600" b="1" dirty="0" err="1" smtClean="0">
                <a:solidFill>
                  <a:schemeClr val="bg1"/>
                </a:solidFill>
                <a:latin typeface="Calibri" pitchFamily="34" charset="0"/>
              </a:rPr>
              <a:t>hemoraji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4721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002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En sık nedeni nedir ?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475656" y="1916832"/>
            <a:ext cx="6840438" cy="32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err="1" smtClean="0">
                <a:solidFill>
                  <a:srgbClr val="FFFFFF"/>
                </a:solidFill>
                <a:latin typeface="Calibri" pitchFamily="34" charset="0"/>
              </a:rPr>
              <a:t>Appendix</a:t>
            </a: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 testis torsiyonu %40-60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Testis torsiyonu %20-30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Epididimit %5-15</a:t>
            </a:r>
          </a:p>
          <a:p>
            <a:pPr marL="350838" indent="-350838" eaLnBrk="0" hangingPunct="0">
              <a:lnSpc>
                <a:spcPct val="13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tr-TR" sz="2600" b="1" dirty="0" smtClean="0">
                <a:solidFill>
                  <a:srgbClr val="FFFFFF"/>
                </a:solidFill>
                <a:latin typeface="Calibri" pitchFamily="34" charset="0"/>
              </a:rPr>
              <a:t>Diğer / açıklanamayan %10 </a:t>
            </a:r>
            <a:endParaRPr lang="tr-TR" sz="2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Garamond"/>
        <a:ea typeface=""/>
        <a:cs typeface=""/>
      </a:majorFont>
      <a:minorFont>
        <a:latin typeface="A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953</Words>
  <Application>Microsoft Office PowerPoint</Application>
  <PresentationFormat>Ekran Gösterisi (4:3)</PresentationFormat>
  <Paragraphs>229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38</vt:i4>
      </vt:variant>
    </vt:vector>
  </HeadingPairs>
  <TitlesOfParts>
    <vt:vector size="40" baseType="lpstr">
      <vt:lpstr>Varsayılan Tasarım</vt:lpstr>
      <vt:lpstr>Blank Presentation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emu</dc:creator>
  <cp:lastModifiedBy>emu</cp:lastModifiedBy>
  <cp:revision>251</cp:revision>
  <dcterms:created xsi:type="dcterms:W3CDTF">2013-10-25T19:24:02Z</dcterms:created>
  <dcterms:modified xsi:type="dcterms:W3CDTF">2014-05-29T20:39:54Z</dcterms:modified>
</cp:coreProperties>
</file>