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08" r:id="rId27"/>
    <p:sldId id="289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9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8CD2-56ED-4575-BF46-A6307E132061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6B7F-5BD8-4ED2-A993-4668C23786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58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C26C91-430D-4164-BC67-DBD54C351682}" type="slidenum">
              <a:rPr lang="tr-TR" altLang="tr-TR" smtClean="0"/>
              <a:pPr eaLnBrk="1" hangingPunct="1">
                <a:spcBef>
                  <a:spcPct val="0"/>
                </a:spcBef>
              </a:pPr>
              <a:t>26</a:t>
            </a:fld>
            <a:endParaRPr lang="tr-TR" altLang="tr-T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33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98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60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27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8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36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07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71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91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0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4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D79F-087D-4854-9EF9-6D23211405F6}" type="datetimeFigureOut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4042-5D47-4DEF-9488-0BC4668233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908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Testis </a:t>
            </a:r>
            <a:r>
              <a:rPr lang="tr-TR" dirty="0" err="1" smtClean="0">
                <a:solidFill>
                  <a:srgbClr val="FFFF00"/>
                </a:solidFill>
              </a:rPr>
              <a:t>Torsiyonu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C000"/>
                </a:solidFill>
              </a:rPr>
              <a:t>Doç. Dr. Ferhat ATEŞ</a:t>
            </a:r>
          </a:p>
          <a:p>
            <a:r>
              <a:rPr lang="tr-TR" sz="2400" dirty="0" smtClean="0">
                <a:solidFill>
                  <a:srgbClr val="FFC000"/>
                </a:solidFill>
              </a:rPr>
              <a:t>GATA Haydarpaşa Eğitim Hastanesi</a:t>
            </a:r>
          </a:p>
          <a:p>
            <a:r>
              <a:rPr lang="tr-TR" sz="2400" dirty="0" smtClean="0">
                <a:solidFill>
                  <a:srgbClr val="FFC000"/>
                </a:solidFill>
              </a:rPr>
              <a:t>İstanbul</a:t>
            </a:r>
            <a:endParaRPr lang="tr-TR" sz="2400" dirty="0">
              <a:solidFill>
                <a:srgbClr val="FFC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7"/>
            <a:ext cx="3264024" cy="251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Patofizyoloji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Torsiyon</a:t>
            </a:r>
            <a:r>
              <a:rPr lang="tr-TR" dirty="0" smtClean="0"/>
              <a:t> ve </a:t>
            </a:r>
            <a:r>
              <a:rPr lang="tr-TR" dirty="0" err="1" smtClean="0"/>
              <a:t>detorsiyon</a:t>
            </a:r>
            <a:r>
              <a:rPr lang="tr-TR" dirty="0" smtClean="0"/>
              <a:t> </a:t>
            </a:r>
            <a:r>
              <a:rPr lang="tr-TR" dirty="0" err="1" smtClean="0"/>
              <a:t>iskemi</a:t>
            </a:r>
            <a:r>
              <a:rPr lang="tr-TR" dirty="0" smtClean="0"/>
              <a:t>/</a:t>
            </a:r>
            <a:r>
              <a:rPr lang="tr-TR" dirty="0" err="1" smtClean="0"/>
              <a:t>reperfüzyon</a:t>
            </a:r>
            <a:r>
              <a:rPr lang="tr-TR" dirty="0" smtClean="0"/>
              <a:t> durumudur</a:t>
            </a:r>
          </a:p>
          <a:p>
            <a:r>
              <a:rPr lang="tr-TR" dirty="0" smtClean="0"/>
              <a:t>Testisler </a:t>
            </a:r>
            <a:r>
              <a:rPr lang="tr-TR" dirty="0" err="1" smtClean="0"/>
              <a:t>oksidatif</a:t>
            </a:r>
            <a:r>
              <a:rPr lang="tr-TR" dirty="0" smtClean="0"/>
              <a:t> serbest radikal hasarına karşı oldukça hassastır</a:t>
            </a:r>
          </a:p>
          <a:p>
            <a:r>
              <a:rPr lang="tr-TR" dirty="0" smtClean="0"/>
              <a:t>Sorumlu mekanizmalar:</a:t>
            </a:r>
          </a:p>
          <a:p>
            <a:pPr lvl="1"/>
            <a:r>
              <a:rPr lang="tr-TR" dirty="0" smtClean="0"/>
              <a:t>Reaktif oksijen ve nitrojen türleri (ROS ve RNS) salınımı</a:t>
            </a:r>
          </a:p>
          <a:p>
            <a:pPr lvl="1"/>
            <a:r>
              <a:rPr lang="tr-TR" dirty="0" smtClean="0"/>
              <a:t>NO salınımı</a:t>
            </a:r>
          </a:p>
          <a:p>
            <a:pPr lvl="1"/>
            <a:r>
              <a:rPr lang="tr-TR" dirty="0" err="1" smtClean="0"/>
              <a:t>Proinflamatuvar</a:t>
            </a:r>
            <a:r>
              <a:rPr lang="tr-TR" dirty="0" smtClean="0"/>
              <a:t> </a:t>
            </a:r>
            <a:r>
              <a:rPr lang="tr-TR" dirty="0" err="1" smtClean="0"/>
              <a:t>sitokinler</a:t>
            </a:r>
            <a:r>
              <a:rPr lang="tr-TR" dirty="0" smtClean="0"/>
              <a:t> (TNF alfa ve IL- beta)</a:t>
            </a:r>
          </a:p>
          <a:p>
            <a:pPr lvl="1"/>
            <a:r>
              <a:rPr lang="tr-TR" dirty="0" err="1" smtClean="0"/>
              <a:t>Nötrofil</a:t>
            </a:r>
            <a:r>
              <a:rPr lang="tr-TR" dirty="0" smtClean="0"/>
              <a:t> göçü (E-</a:t>
            </a:r>
            <a:r>
              <a:rPr lang="tr-TR" dirty="0" err="1" smtClean="0"/>
              <a:t>selectin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Mitojen</a:t>
            </a:r>
            <a:r>
              <a:rPr lang="tr-TR" dirty="0" smtClean="0"/>
              <a:t> </a:t>
            </a:r>
            <a:r>
              <a:rPr lang="tr-TR" dirty="0" err="1" smtClean="0"/>
              <a:t>aktivated</a:t>
            </a:r>
            <a:r>
              <a:rPr lang="tr-TR" dirty="0" smtClean="0"/>
              <a:t> protein </a:t>
            </a:r>
            <a:r>
              <a:rPr lang="tr-TR" dirty="0" err="1" smtClean="0"/>
              <a:t>kinaz</a:t>
            </a:r>
            <a:r>
              <a:rPr lang="tr-TR" dirty="0" smtClean="0"/>
              <a:t> yolu (MAPK)</a:t>
            </a:r>
          </a:p>
          <a:p>
            <a:pPr lvl="1"/>
            <a:r>
              <a:rPr lang="tr-TR" dirty="0" err="1" smtClean="0"/>
              <a:t>Androjen</a:t>
            </a:r>
            <a:r>
              <a:rPr lang="tr-TR" dirty="0" smtClean="0"/>
              <a:t> seviyesindeki değişimler</a:t>
            </a:r>
          </a:p>
          <a:p>
            <a:pPr lvl="1"/>
            <a:r>
              <a:rPr lang="tr-TR" dirty="0" err="1" smtClean="0"/>
              <a:t>Apopitozis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57E-EDE7-47CF-B3F8-662CA00B3C3F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7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Karşı testisin durumu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Sorumlu mekanizmalar:</a:t>
            </a:r>
          </a:p>
          <a:p>
            <a:pPr lvl="1"/>
            <a:r>
              <a:rPr lang="tr-TR" dirty="0" smtClean="0"/>
              <a:t>İmmünolojik (kan testis bariyeri bozulur)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oto Ab</a:t>
            </a:r>
          </a:p>
          <a:p>
            <a:pPr lvl="1"/>
            <a:r>
              <a:rPr lang="tr-TR" dirty="0" smtClean="0"/>
              <a:t>Gizli </a:t>
            </a:r>
            <a:r>
              <a:rPr lang="tr-TR" dirty="0" err="1" smtClean="0"/>
              <a:t>intermittan</a:t>
            </a:r>
            <a:r>
              <a:rPr lang="tr-TR" dirty="0" smtClean="0"/>
              <a:t> </a:t>
            </a:r>
            <a:r>
              <a:rPr lang="tr-TR" dirty="0" err="1" smtClean="0"/>
              <a:t>torsiyonların</a:t>
            </a:r>
            <a:r>
              <a:rPr lang="tr-TR" dirty="0" smtClean="0"/>
              <a:t> varlığı</a:t>
            </a:r>
          </a:p>
          <a:p>
            <a:pPr lvl="1"/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endParaRPr lang="tr-TR" dirty="0" smtClean="0"/>
          </a:p>
          <a:p>
            <a:pPr lvl="1"/>
            <a:r>
              <a:rPr lang="tr-TR" dirty="0" smtClean="0"/>
              <a:t>Refleks </a:t>
            </a:r>
            <a:r>
              <a:rPr lang="tr-TR" dirty="0" err="1" smtClean="0"/>
              <a:t>vazokonstriksiyon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57E-EDE7-47CF-B3F8-662CA00B3C3F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&lt;25 yaş </a:t>
            </a:r>
            <a:r>
              <a:rPr lang="tr-TR" dirty="0"/>
              <a:t>erkek </a:t>
            </a:r>
            <a:r>
              <a:rPr lang="tr-TR" dirty="0" smtClean="0"/>
              <a:t>1/4000 </a:t>
            </a:r>
          </a:p>
          <a:p>
            <a:r>
              <a:rPr lang="tr-TR" dirty="0" smtClean="0"/>
              <a:t>Tanı </a:t>
            </a:r>
            <a:r>
              <a:rPr lang="tr-TR" dirty="0"/>
              <a:t>konamamış ve bildirilmeyen olgular </a:t>
            </a:r>
            <a:r>
              <a:rPr lang="tr-TR" dirty="0" smtClean="0">
                <a:sym typeface="Wingdings" panose="05000000000000000000" pitchFamily="2" charset="2"/>
              </a:rPr>
              <a:t>çok daha yüksek ??</a:t>
            </a:r>
            <a:endParaRPr lang="tr-TR" dirty="0" smtClean="0"/>
          </a:p>
          <a:p>
            <a:r>
              <a:rPr lang="tr-TR" dirty="0" smtClean="0"/>
              <a:t>En </a:t>
            </a:r>
            <a:r>
              <a:rPr lang="tr-TR" dirty="0"/>
              <a:t>sık 12-20 yaşları </a:t>
            </a:r>
            <a:r>
              <a:rPr lang="tr-TR" dirty="0" smtClean="0"/>
              <a:t>arasında</a:t>
            </a:r>
          </a:p>
          <a:p>
            <a:r>
              <a:rPr lang="tr-TR" dirty="0" smtClean="0"/>
              <a:t>Prenatal ve </a:t>
            </a:r>
            <a:r>
              <a:rPr lang="tr-TR" dirty="0" err="1" smtClean="0"/>
              <a:t>postnatal</a:t>
            </a:r>
            <a:r>
              <a:rPr lang="tr-TR" dirty="0" smtClean="0"/>
              <a:t> 1 yılda da olabilir </a:t>
            </a:r>
            <a:endParaRPr lang="tr-TR" dirty="0"/>
          </a:p>
          <a:p>
            <a:r>
              <a:rPr lang="tr-TR" dirty="0" smtClean="0"/>
              <a:t>Erişkinde nadir</a:t>
            </a:r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7147-5EF7-4422-B918-36972C3D4664}" type="datetime1">
              <a:rPr lang="tr-TR" smtClean="0"/>
              <a:t>30.05.2014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413123" cy="27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76650"/>
            <a:ext cx="4834657" cy="15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1"/>
            <a:ext cx="4257851" cy="43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9AE0-F423-450E-A8E7-63A004614D22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13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3347864" y="1083813"/>
            <a:ext cx="1368152" cy="689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3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Kolaylaştıran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/>
              <a:t>İnmemiş testis, </a:t>
            </a:r>
          </a:p>
          <a:p>
            <a:r>
              <a:rPr lang="tr-TR" sz="2800" dirty="0" smtClean="0"/>
              <a:t>Gevşek </a:t>
            </a:r>
            <a:r>
              <a:rPr lang="tr-TR" sz="2800" dirty="0" err="1"/>
              <a:t>epididimal</a:t>
            </a:r>
            <a:r>
              <a:rPr lang="tr-TR" sz="2800" dirty="0"/>
              <a:t> birleşme, </a:t>
            </a:r>
          </a:p>
          <a:p>
            <a:r>
              <a:rPr lang="tr-TR" sz="2800" dirty="0" smtClean="0"/>
              <a:t>Testisin </a:t>
            </a:r>
            <a:r>
              <a:rPr lang="tr-TR" sz="2800" dirty="0" err="1"/>
              <a:t>horizontal</a:t>
            </a:r>
            <a:r>
              <a:rPr lang="tr-TR" sz="2800" dirty="0"/>
              <a:t> uzanımı, çan tokmağı (</a:t>
            </a:r>
            <a:r>
              <a:rPr lang="tr-TR" sz="2800" i="1" dirty="0" err="1"/>
              <a:t>bell</a:t>
            </a:r>
            <a:r>
              <a:rPr lang="tr-TR" sz="2800" i="1" dirty="0"/>
              <a:t> </a:t>
            </a:r>
            <a:r>
              <a:rPr lang="tr-TR" sz="2800" i="1" dirty="0" err="1"/>
              <a:t>clapper</a:t>
            </a:r>
            <a:r>
              <a:rPr lang="tr-TR" sz="2800" dirty="0"/>
              <a:t>) </a:t>
            </a:r>
            <a:r>
              <a:rPr lang="tr-TR" sz="2800" dirty="0" err="1"/>
              <a:t>deformitesi</a:t>
            </a:r>
            <a:r>
              <a:rPr lang="tr-TR" sz="2800" dirty="0"/>
              <a:t> </a:t>
            </a:r>
          </a:p>
          <a:p>
            <a:r>
              <a:rPr lang="tr-TR" sz="2800" dirty="0" err="1" smtClean="0"/>
              <a:t>Gubernakulum</a:t>
            </a:r>
            <a:r>
              <a:rPr lang="tr-TR" sz="2800" dirty="0" smtClean="0"/>
              <a:t> </a:t>
            </a:r>
            <a:r>
              <a:rPr lang="tr-TR" sz="2800" dirty="0"/>
              <a:t>testisin anormal uzun veya kısa olması gibi </a:t>
            </a:r>
            <a:r>
              <a:rPr lang="tr-TR" sz="2800" dirty="0" err="1"/>
              <a:t>konjenital</a:t>
            </a:r>
            <a:r>
              <a:rPr lang="tr-TR" sz="2800" dirty="0"/>
              <a:t> </a:t>
            </a:r>
            <a:r>
              <a:rPr lang="tr-TR" sz="2800" dirty="0" smtClean="0"/>
              <a:t>anormallikler</a:t>
            </a:r>
            <a:endParaRPr lang="tr-TR" sz="2800" dirty="0"/>
          </a:p>
          <a:p>
            <a:r>
              <a:rPr lang="tr-TR" sz="2800" dirty="0" smtClean="0"/>
              <a:t>Travma, atletik aktivite, kayak </a:t>
            </a:r>
          </a:p>
          <a:p>
            <a:r>
              <a:rPr lang="tr-TR" sz="2800" dirty="0"/>
              <a:t>Testise </a:t>
            </a:r>
            <a:r>
              <a:rPr lang="tr-TR" sz="2800" dirty="0" err="1"/>
              <a:t>oblik</a:t>
            </a:r>
            <a:r>
              <a:rPr lang="tr-TR" sz="2800" dirty="0"/>
              <a:t> olarak yapışan </a:t>
            </a:r>
            <a:r>
              <a:rPr lang="tr-TR" sz="2800" dirty="0" err="1"/>
              <a:t>kremasterik</a:t>
            </a:r>
            <a:r>
              <a:rPr lang="tr-TR" sz="2800" dirty="0"/>
              <a:t> kasların </a:t>
            </a:r>
            <a:r>
              <a:rPr lang="tr-TR" sz="2800" dirty="0" smtClean="0"/>
              <a:t>spazmı</a:t>
            </a:r>
            <a:r>
              <a:rPr lang="tr-TR" sz="2800" dirty="0" smtClean="0">
                <a:sym typeface="Wingdings" panose="05000000000000000000" pitchFamily="2" charset="2"/>
              </a:rPr>
              <a:t> soğuk</a:t>
            </a:r>
            <a:endParaRPr lang="tr-TR" sz="2800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E79C-9A6A-4A69-B65E-2475BE54AC86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0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Bell </a:t>
            </a:r>
            <a:r>
              <a:rPr lang="tr-TR" dirty="0" err="1" smtClean="0"/>
              <a:t>clapper</a:t>
            </a:r>
            <a:r>
              <a:rPr lang="tr-TR" dirty="0" smtClean="0"/>
              <a:t>- Çan tokmağı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326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0647-EB15-4052-AB66-484D6E399C5E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7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</a:t>
            </a:r>
            <a:r>
              <a:rPr lang="tr-TR" dirty="0" smtClean="0"/>
              <a:t>oğunda </a:t>
            </a:r>
            <a:r>
              <a:rPr lang="tr-TR" dirty="0" err="1">
                <a:solidFill>
                  <a:srgbClr val="FFFF00"/>
                </a:solidFill>
              </a:rPr>
              <a:t>spontan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torsiyon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/>
              <a:t>bildirilmiştir, </a:t>
            </a:r>
            <a:endParaRPr lang="tr-TR" dirty="0" smtClean="0"/>
          </a:p>
          <a:p>
            <a:r>
              <a:rPr lang="tr-TR" dirty="0"/>
              <a:t>B</a:t>
            </a:r>
            <a:r>
              <a:rPr lang="tr-TR" dirty="0" smtClean="0"/>
              <a:t>irçok </a:t>
            </a:r>
            <a:r>
              <a:rPr lang="tr-TR" dirty="0"/>
              <a:t>olguda </a:t>
            </a:r>
            <a:r>
              <a:rPr lang="tr-TR" dirty="0" err="1"/>
              <a:t>adölesan</a:t>
            </a:r>
            <a:r>
              <a:rPr lang="tr-TR" dirty="0"/>
              <a:t> </a:t>
            </a:r>
            <a:r>
              <a:rPr lang="tr-TR" dirty="0">
                <a:solidFill>
                  <a:srgbClr val="FFFF00"/>
                </a:solidFill>
              </a:rPr>
              <a:t>uykudan ağrı ile uyanmış</a:t>
            </a:r>
            <a:r>
              <a:rPr lang="tr-TR" dirty="0"/>
              <a:t>tır.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>
                <a:solidFill>
                  <a:srgbClr val="FFFF00"/>
                </a:solidFill>
              </a:rPr>
              <a:t>Torsiyon</a:t>
            </a:r>
            <a:r>
              <a:rPr lang="tr-TR" dirty="0" smtClean="0">
                <a:solidFill>
                  <a:srgbClr val="FFFF00"/>
                </a:solidFill>
              </a:rPr>
              <a:t>= içe dönme</a:t>
            </a:r>
          </a:p>
          <a:p>
            <a:r>
              <a:rPr lang="tr-TR" dirty="0" smtClean="0"/>
              <a:t>Kasların </a:t>
            </a:r>
            <a:r>
              <a:rPr lang="tr-TR" dirty="0" err="1"/>
              <a:t>kontraksiyonu</a:t>
            </a:r>
            <a:r>
              <a:rPr lang="tr-TR" dirty="0"/>
              <a:t> ile </a:t>
            </a:r>
            <a:endParaRPr lang="tr-TR" dirty="0" smtClean="0"/>
          </a:p>
          <a:p>
            <a:pPr lvl="1"/>
            <a:r>
              <a:rPr lang="tr-TR" dirty="0" smtClean="0"/>
              <a:t>sağ </a:t>
            </a:r>
            <a:r>
              <a:rPr lang="tr-TR" dirty="0"/>
              <a:t>testis saat yönünde </a:t>
            </a:r>
            <a:endParaRPr lang="tr-TR" dirty="0" smtClean="0"/>
          </a:p>
          <a:p>
            <a:pPr lvl="1"/>
            <a:r>
              <a:rPr lang="tr-TR" dirty="0" smtClean="0"/>
              <a:t>sol </a:t>
            </a:r>
            <a:r>
              <a:rPr lang="tr-TR" dirty="0"/>
              <a:t>testis de saat yönünün </a:t>
            </a:r>
            <a:r>
              <a:rPr lang="tr-TR" dirty="0" smtClean="0"/>
              <a:t>tersine </a:t>
            </a:r>
            <a:r>
              <a:rPr lang="tr-TR" dirty="0" err="1"/>
              <a:t>torsiyone</a:t>
            </a:r>
            <a:r>
              <a:rPr lang="tr-TR" dirty="0"/>
              <a:t> olur.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0A8A-DC1A-41EC-A015-26B81031B946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1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İşaret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Etkilenen </a:t>
            </a:r>
            <a:r>
              <a:rPr lang="tr-TR" dirty="0"/>
              <a:t>tarafta ani gelişen bir ağrı ve şişlik </a:t>
            </a:r>
            <a:r>
              <a:rPr lang="tr-TR" dirty="0" smtClean="0"/>
              <a:t> </a:t>
            </a:r>
          </a:p>
          <a:p>
            <a:r>
              <a:rPr lang="tr-TR" dirty="0" smtClean="0"/>
              <a:t>Ağrı </a:t>
            </a:r>
            <a:r>
              <a:rPr lang="tr-TR" dirty="0"/>
              <a:t>kasığa ve alt batına doğru </a:t>
            </a:r>
            <a:r>
              <a:rPr lang="tr-TR" dirty="0" smtClean="0"/>
              <a:t>yayılabilir, apandisit ? </a:t>
            </a:r>
          </a:p>
          <a:p>
            <a:r>
              <a:rPr lang="tr-TR" dirty="0" smtClean="0"/>
              <a:t>FM’de </a:t>
            </a:r>
            <a:r>
              <a:rPr lang="tr-TR" dirty="0"/>
              <a:t>lokalize şişlik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epididimit</a:t>
            </a:r>
            <a:r>
              <a:rPr lang="tr-TR" dirty="0" smtClean="0">
                <a:sym typeface="Wingdings" panose="05000000000000000000" pitchFamily="2" charset="2"/>
              </a:rPr>
              <a:t> ile karışır</a:t>
            </a:r>
            <a:r>
              <a:rPr lang="tr-TR" dirty="0" smtClean="0"/>
              <a:t> </a:t>
            </a:r>
          </a:p>
          <a:p>
            <a:r>
              <a:rPr lang="tr-TR" dirty="0" smtClean="0">
                <a:solidFill>
                  <a:srgbClr val="FFFF00"/>
                </a:solidFill>
              </a:rPr>
              <a:t>Yaş</a:t>
            </a:r>
            <a:r>
              <a:rPr lang="tr-TR" dirty="0">
                <a:solidFill>
                  <a:srgbClr val="FFFF00"/>
                </a:solidFill>
              </a:rPr>
              <a:t>, </a:t>
            </a:r>
            <a:r>
              <a:rPr lang="tr-TR" dirty="0" smtClean="0"/>
              <a:t>ayırıcı tanıda en </a:t>
            </a:r>
            <a:r>
              <a:rPr lang="tr-TR" dirty="0"/>
              <a:t>önemli kriterlerden </a:t>
            </a:r>
            <a:r>
              <a:rPr lang="tr-TR" dirty="0" smtClean="0"/>
              <a:t>biri </a:t>
            </a:r>
          </a:p>
          <a:p>
            <a:r>
              <a:rPr lang="tr-TR" dirty="0" err="1" smtClean="0">
                <a:solidFill>
                  <a:srgbClr val="FFC000"/>
                </a:solidFill>
              </a:rPr>
              <a:t>Torsiyon</a:t>
            </a:r>
            <a:r>
              <a:rPr lang="tr-TR" dirty="0" smtClean="0"/>
              <a:t> </a:t>
            </a:r>
            <a:r>
              <a:rPr lang="tr-TR" dirty="0"/>
              <a:t>sıklıkla </a:t>
            </a:r>
            <a:r>
              <a:rPr lang="tr-TR" dirty="0" err="1">
                <a:solidFill>
                  <a:srgbClr val="FFC000"/>
                </a:solidFill>
              </a:rPr>
              <a:t>puberte</a:t>
            </a:r>
            <a:r>
              <a:rPr lang="tr-TR" dirty="0"/>
              <a:t> yaşlarında </a:t>
            </a:r>
            <a:endParaRPr lang="tr-TR" dirty="0" smtClean="0"/>
          </a:p>
          <a:p>
            <a:r>
              <a:rPr lang="tr-TR" dirty="0" err="1" smtClean="0">
                <a:solidFill>
                  <a:srgbClr val="00B0F0"/>
                </a:solidFill>
              </a:rPr>
              <a:t>Epididimit</a:t>
            </a:r>
            <a:r>
              <a:rPr lang="tr-TR" dirty="0" smtClean="0"/>
              <a:t>  </a:t>
            </a:r>
            <a:r>
              <a:rPr lang="tr-TR" dirty="0"/>
              <a:t>sıklıkla cinsel aktif </a:t>
            </a:r>
            <a:r>
              <a:rPr lang="tr-TR" dirty="0" smtClean="0">
                <a:solidFill>
                  <a:srgbClr val="00B0F0"/>
                </a:solidFill>
              </a:rPr>
              <a:t>&gt;20 </a:t>
            </a:r>
            <a:r>
              <a:rPr lang="tr-TR" dirty="0">
                <a:solidFill>
                  <a:srgbClr val="00B0F0"/>
                </a:solidFill>
              </a:rPr>
              <a:t>yaş </a:t>
            </a:r>
            <a:r>
              <a:rPr lang="tr-TR" dirty="0" smtClean="0"/>
              <a:t>erkeklerde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2247-C17F-4BB1-B308-5F13C646456D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6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İşaret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Torsiyone</a:t>
            </a:r>
            <a:r>
              <a:rPr lang="tr-TR" sz="2800" dirty="0" smtClean="0"/>
              <a:t> </a:t>
            </a:r>
            <a:r>
              <a:rPr lang="tr-TR" sz="2800" dirty="0"/>
              <a:t>tarafta </a:t>
            </a:r>
            <a:r>
              <a:rPr lang="tr-TR" sz="2800" dirty="0" err="1"/>
              <a:t>skrotum</a:t>
            </a:r>
            <a:r>
              <a:rPr lang="tr-TR" sz="2800" dirty="0"/>
              <a:t> </a:t>
            </a:r>
            <a:r>
              <a:rPr lang="tr-TR" sz="2800" dirty="0" err="1"/>
              <a:t>eritemli</a:t>
            </a:r>
            <a:r>
              <a:rPr lang="tr-TR" sz="2800" dirty="0"/>
              <a:t> ve </a:t>
            </a:r>
            <a:r>
              <a:rPr lang="tr-TR" sz="2800" dirty="0" smtClean="0"/>
              <a:t>ödemli</a:t>
            </a:r>
            <a:endParaRPr lang="tr-TR" sz="2800" dirty="0"/>
          </a:p>
          <a:p>
            <a:r>
              <a:rPr lang="tr-TR" sz="2800" dirty="0" err="1"/>
              <a:t>Skrotum</a:t>
            </a:r>
            <a:r>
              <a:rPr lang="tr-TR" sz="2800" dirty="0"/>
              <a:t> yukarı </a:t>
            </a:r>
            <a:r>
              <a:rPr lang="tr-TR" sz="2800" dirty="0" smtClean="0"/>
              <a:t>seviyede-yatay</a:t>
            </a:r>
            <a:endParaRPr lang="tr-TR" sz="2800" dirty="0"/>
          </a:p>
          <a:p>
            <a:r>
              <a:rPr lang="tr-TR" sz="2800" dirty="0" err="1"/>
              <a:t>Kremasterik</a:t>
            </a:r>
            <a:r>
              <a:rPr lang="tr-TR" sz="2800" dirty="0"/>
              <a:t> refleks </a:t>
            </a:r>
            <a:r>
              <a:rPr lang="tr-TR" sz="2800" dirty="0" smtClean="0"/>
              <a:t>kaybolabilir</a:t>
            </a:r>
            <a:endParaRPr lang="tr-TR" sz="2800" dirty="0"/>
          </a:p>
          <a:p>
            <a:r>
              <a:rPr lang="tr-TR" sz="2800" dirty="0" err="1" smtClean="0"/>
              <a:t>Hidrosel</a:t>
            </a:r>
            <a:r>
              <a:rPr lang="tr-TR" sz="2800" dirty="0" smtClean="0"/>
              <a:t> </a:t>
            </a:r>
            <a:r>
              <a:rPr lang="tr-TR" sz="2800" dirty="0"/>
              <a:t>gelişebilir ve </a:t>
            </a:r>
            <a:r>
              <a:rPr lang="tr-TR" sz="2800" dirty="0" err="1" smtClean="0"/>
              <a:t>hidrosel</a:t>
            </a:r>
            <a:r>
              <a:rPr lang="tr-TR" sz="2800" dirty="0" smtClean="0"/>
              <a:t> </a:t>
            </a:r>
            <a:r>
              <a:rPr lang="tr-TR" sz="2800" dirty="0"/>
              <a:t>sıvısı kanlı </a:t>
            </a:r>
            <a:r>
              <a:rPr lang="tr-TR" sz="2800" dirty="0" smtClean="0"/>
              <a:t>olabilir </a:t>
            </a:r>
            <a:endParaRPr lang="tr-TR" sz="2800" dirty="0"/>
          </a:p>
          <a:p>
            <a:r>
              <a:rPr lang="tr-TR" sz="2800" dirty="0" smtClean="0"/>
              <a:t>Erken dönemde ödem nedeniyle </a:t>
            </a:r>
            <a:r>
              <a:rPr lang="tr-TR" sz="2800" dirty="0" err="1" smtClean="0"/>
              <a:t>epididim</a:t>
            </a:r>
            <a:r>
              <a:rPr lang="tr-TR" sz="2800" dirty="0" smtClean="0"/>
              <a:t> normal lokalizasyonunda </a:t>
            </a:r>
            <a:r>
              <a:rPr lang="tr-TR" sz="2800" dirty="0" err="1"/>
              <a:t>palpe</a:t>
            </a:r>
            <a:r>
              <a:rPr lang="tr-TR" sz="2800" dirty="0"/>
              <a:t> </a:t>
            </a:r>
            <a:r>
              <a:rPr lang="tr-TR" sz="2800" dirty="0" smtClean="0"/>
              <a:t>edilemez, </a:t>
            </a:r>
          </a:p>
          <a:p>
            <a:r>
              <a:rPr lang="tr-TR" sz="2800" dirty="0" err="1" smtClean="0"/>
              <a:t>Ekstravajinal</a:t>
            </a:r>
            <a:r>
              <a:rPr lang="tr-TR" sz="2800" dirty="0" smtClean="0"/>
              <a:t> </a:t>
            </a:r>
            <a:r>
              <a:rPr lang="tr-TR" sz="2800" dirty="0" err="1" smtClean="0"/>
              <a:t>torsiyonda</a:t>
            </a:r>
            <a:r>
              <a:rPr lang="tr-TR" sz="2800" dirty="0" smtClean="0"/>
              <a:t> </a:t>
            </a:r>
            <a:r>
              <a:rPr lang="tr-TR" sz="2800" dirty="0" err="1" smtClean="0"/>
              <a:t>herni</a:t>
            </a:r>
            <a:r>
              <a:rPr lang="tr-TR" sz="2800" dirty="0" smtClean="0"/>
              <a:t> eşlik edebilir</a:t>
            </a:r>
            <a:endParaRPr lang="tr-TR" sz="2800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D80D-D27E-42A9-862C-5AB546859C01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2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Prehn</a:t>
            </a:r>
            <a:r>
              <a:rPr lang="tr-TR" dirty="0" smtClean="0"/>
              <a:t> Bulgusu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Testis </a:t>
            </a:r>
            <a:r>
              <a:rPr lang="tr-TR" sz="2800" dirty="0" err="1" smtClean="0">
                <a:solidFill>
                  <a:srgbClr val="FFFF00"/>
                </a:solidFill>
              </a:rPr>
              <a:t>elevasyonu</a:t>
            </a:r>
            <a:r>
              <a:rPr lang="tr-TR" sz="2800" dirty="0" smtClean="0">
                <a:solidFill>
                  <a:srgbClr val="FFFF00"/>
                </a:solidFill>
              </a:rPr>
              <a:t> ile rahatlama</a:t>
            </a:r>
            <a:r>
              <a:rPr lang="tr-TR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tr-TR" sz="28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epididimit</a:t>
            </a:r>
            <a:r>
              <a:rPr lang="tr-TR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/</a:t>
            </a:r>
            <a:r>
              <a:rPr lang="tr-TR" sz="28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orşit</a:t>
            </a:r>
            <a:endParaRPr lang="tr-TR" sz="28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tr-TR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Testis </a:t>
            </a:r>
            <a:r>
              <a:rPr lang="tr-TR" sz="28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elevasyonu</a:t>
            </a:r>
            <a:r>
              <a:rPr lang="tr-TR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ile ağrıda artış </a:t>
            </a:r>
            <a:r>
              <a:rPr lang="tr-TR" sz="2800" dirty="0" err="1">
                <a:solidFill>
                  <a:srgbClr val="FFC000"/>
                </a:solidFill>
                <a:sym typeface="Wingdings" panose="05000000000000000000" pitchFamily="2" charset="2"/>
              </a:rPr>
              <a:t>torsiyon</a:t>
            </a:r>
            <a:endParaRPr lang="tr-TR" sz="2800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tr-TR" sz="2800" dirty="0" smtClean="0"/>
              <a:t>Bu </a:t>
            </a:r>
            <a:r>
              <a:rPr lang="tr-TR" sz="2800" dirty="0"/>
              <a:t>bulgu (</a:t>
            </a:r>
            <a:r>
              <a:rPr lang="tr-TR" sz="2800" dirty="0" err="1"/>
              <a:t>Prehn</a:t>
            </a:r>
            <a:r>
              <a:rPr lang="tr-TR" sz="2800" dirty="0"/>
              <a:t> bulgusu) </a:t>
            </a:r>
            <a:r>
              <a:rPr lang="tr-TR" sz="2800" dirty="0" err="1"/>
              <a:t>orşit</a:t>
            </a:r>
            <a:r>
              <a:rPr lang="tr-TR" sz="2800" dirty="0"/>
              <a:t> ile testis </a:t>
            </a:r>
            <a:r>
              <a:rPr lang="tr-TR" sz="2800" dirty="0" err="1"/>
              <a:t>torsiyonunun</a:t>
            </a:r>
            <a:r>
              <a:rPr lang="tr-TR" sz="2800" dirty="0"/>
              <a:t> ayırıcı tanısında önemli bir </a:t>
            </a:r>
            <a:r>
              <a:rPr lang="tr-TR" sz="2800" dirty="0" smtClean="0"/>
              <a:t>kriter</a:t>
            </a:r>
            <a:endParaRPr lang="tr-TR" sz="2800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B5A6-E1FD-4ACE-82D8-07B9B43888E6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9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Sunu Planı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Tanım ve sınıflama</a:t>
            </a:r>
          </a:p>
          <a:p>
            <a:r>
              <a:rPr lang="tr-TR" sz="2800" dirty="0" err="1" smtClean="0"/>
              <a:t>Patofizyoloji</a:t>
            </a:r>
            <a:endParaRPr lang="tr-TR" sz="2800" dirty="0" smtClean="0"/>
          </a:p>
          <a:p>
            <a:r>
              <a:rPr lang="tr-TR" sz="2800" dirty="0" smtClean="0"/>
              <a:t>Epidemiyoloji</a:t>
            </a:r>
          </a:p>
          <a:p>
            <a:r>
              <a:rPr lang="tr-TR" sz="2800" dirty="0" smtClean="0"/>
              <a:t>Klinik işaret ve bulgular</a:t>
            </a:r>
          </a:p>
          <a:p>
            <a:r>
              <a:rPr lang="tr-TR" sz="2800" dirty="0" smtClean="0"/>
              <a:t>Tanı</a:t>
            </a:r>
          </a:p>
          <a:p>
            <a:r>
              <a:rPr lang="tr-TR" sz="2800" dirty="0" smtClean="0"/>
              <a:t>Tedavi</a:t>
            </a:r>
          </a:p>
          <a:p>
            <a:r>
              <a:rPr lang="tr-TR" sz="2800" dirty="0" err="1" smtClean="0"/>
              <a:t>Torsiyon</a:t>
            </a:r>
            <a:r>
              <a:rPr lang="tr-TR" sz="2800" dirty="0" smtClean="0"/>
              <a:t>/İnmemiş testis-</a:t>
            </a:r>
            <a:r>
              <a:rPr lang="tr-TR" sz="2800" dirty="0" err="1" smtClean="0"/>
              <a:t>infertilite</a:t>
            </a:r>
            <a:r>
              <a:rPr lang="tr-TR" sz="2800" dirty="0" smtClean="0"/>
              <a:t> ilişkisi</a:t>
            </a:r>
          </a:p>
          <a:p>
            <a:r>
              <a:rPr lang="tr-TR" sz="2800" dirty="0" err="1" smtClean="0"/>
              <a:t>Apendiks</a:t>
            </a:r>
            <a:r>
              <a:rPr lang="tr-TR" sz="2800" dirty="0" smtClean="0"/>
              <a:t> </a:t>
            </a:r>
            <a:r>
              <a:rPr lang="tr-TR" sz="2800" dirty="0" err="1" smtClean="0"/>
              <a:t>torsiyonu</a:t>
            </a:r>
            <a:endParaRPr lang="tr-TR" sz="2800" dirty="0" smtClean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4EC7-47F2-4FAB-8201-7CD9D9334B9A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1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RDUS </a:t>
            </a:r>
            <a:r>
              <a:rPr lang="tr-TR" dirty="0" err="1" smtClean="0"/>
              <a:t>arteryel</a:t>
            </a:r>
            <a:r>
              <a:rPr lang="tr-TR" dirty="0" smtClean="0"/>
              <a:t> kan akımı yok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torsiyon</a:t>
            </a:r>
            <a:endParaRPr lang="tr-TR" dirty="0" smtClean="0"/>
          </a:p>
          <a:p>
            <a:r>
              <a:rPr lang="tr-TR" dirty="0" err="1" smtClean="0"/>
              <a:t>Hipervaskülarite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enflamasyon</a:t>
            </a:r>
            <a:r>
              <a:rPr lang="tr-TR" dirty="0" smtClean="0">
                <a:sym typeface="Wingdings" panose="05000000000000000000" pitchFamily="2" charset="2"/>
              </a:rPr>
              <a:t> (</a:t>
            </a:r>
            <a:r>
              <a:rPr lang="tr-TR" dirty="0" err="1" smtClean="0">
                <a:sym typeface="Wingdings" panose="05000000000000000000" pitchFamily="2" charset="2"/>
              </a:rPr>
              <a:t>orşit</a:t>
            </a:r>
            <a:r>
              <a:rPr lang="tr-TR" dirty="0" smtClean="0">
                <a:sym typeface="Wingdings" panose="05000000000000000000" pitchFamily="2" charset="2"/>
              </a:rPr>
              <a:t>)</a:t>
            </a:r>
          </a:p>
          <a:p>
            <a:r>
              <a:rPr lang="tr-TR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Radyonüklid</a:t>
            </a:r>
            <a:r>
              <a:rPr lang="tr-TR" dirty="0" smtClean="0">
                <a:solidFill>
                  <a:srgbClr val="FFFF00"/>
                </a:solidFill>
                <a:sym typeface="Wingdings" panose="05000000000000000000" pitchFamily="2" charset="2"/>
              </a:rPr>
              <a:t> görüntüleme</a:t>
            </a:r>
            <a:r>
              <a:rPr lang="tr-TR" dirty="0" smtClean="0">
                <a:sym typeface="Wingdings" panose="05000000000000000000" pitchFamily="2" charset="2"/>
              </a:rPr>
              <a:t>: kanlanma yok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PPV %75; </a:t>
            </a:r>
            <a:r>
              <a:rPr lang="tr-TR" dirty="0" err="1" smtClean="0">
                <a:sym typeface="Wingdings" panose="05000000000000000000" pitchFamily="2" charset="2"/>
              </a:rPr>
              <a:t>sensitivite</a:t>
            </a:r>
            <a:r>
              <a:rPr lang="tr-TR" dirty="0" smtClean="0">
                <a:sym typeface="Wingdings" panose="05000000000000000000" pitchFamily="2" charset="2"/>
              </a:rPr>
              <a:t> %90; </a:t>
            </a:r>
            <a:r>
              <a:rPr lang="tr-TR" dirty="0" err="1" smtClean="0">
                <a:sym typeface="Wingdings" panose="05000000000000000000" pitchFamily="2" charset="2"/>
              </a:rPr>
              <a:t>spesifite</a:t>
            </a:r>
            <a:r>
              <a:rPr lang="tr-TR" dirty="0" smtClean="0">
                <a:sym typeface="Wingdings" panose="05000000000000000000" pitchFamily="2" charset="2"/>
              </a:rPr>
              <a:t> %89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B0F0"/>
                </a:solidFill>
              </a:rPr>
              <a:t>Sınırlamalar:</a:t>
            </a:r>
          </a:p>
          <a:p>
            <a:r>
              <a:rPr lang="tr-TR" dirty="0" err="1" smtClean="0"/>
              <a:t>Skrotal</a:t>
            </a:r>
            <a:r>
              <a:rPr lang="tr-TR" dirty="0" smtClean="0"/>
              <a:t> </a:t>
            </a:r>
            <a:r>
              <a:rPr lang="tr-TR" dirty="0" err="1" smtClean="0"/>
              <a:t>hiperemi</a:t>
            </a:r>
            <a:r>
              <a:rPr lang="tr-TR" dirty="0" smtClean="0"/>
              <a:t> yanlış negatif</a:t>
            </a:r>
          </a:p>
          <a:p>
            <a:r>
              <a:rPr lang="tr-TR" dirty="0" smtClean="0"/>
              <a:t>Küçük </a:t>
            </a:r>
            <a:r>
              <a:rPr lang="tr-TR" dirty="0" err="1"/>
              <a:t>skrotal</a:t>
            </a:r>
            <a:r>
              <a:rPr lang="tr-TR" dirty="0"/>
              <a:t> </a:t>
            </a:r>
            <a:r>
              <a:rPr lang="tr-TR" dirty="0" smtClean="0"/>
              <a:t>keseli bebeklerde görüntü </a:t>
            </a:r>
            <a:r>
              <a:rPr lang="tr-TR" dirty="0"/>
              <a:t>almak zor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RDUS ve sintigrafi  tanıda eşdeğer</a:t>
            </a:r>
            <a:r>
              <a:rPr lang="tr-TR" dirty="0" smtClean="0">
                <a:sym typeface="Wingdings" panose="05000000000000000000" pitchFamily="2" charset="2"/>
              </a:rPr>
              <a:t>, RDUS yaygın</a:t>
            </a:r>
            <a:endParaRPr lang="tr-TR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5B27-AC4C-4A10-916A-754757DCFDA7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7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RDUS ve Sintigrafi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413123" cy="27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5713"/>
            <a:ext cx="3263834" cy="269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3B2D-7A52-4DEB-860C-022519186B12}" type="datetime1">
              <a:rPr lang="tr-TR" smtClean="0"/>
              <a:t>30.05.2014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4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RDUS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t="42667" r="31750" b="26000"/>
          <a:stretch/>
        </p:blipFill>
        <p:spPr bwMode="auto">
          <a:xfrm>
            <a:off x="1104908" y="4149080"/>
            <a:ext cx="650748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53" y="1222295"/>
            <a:ext cx="3781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82ED-6BC3-4D3C-8801-A2AA435FB74F}" type="datetime1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0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39317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28" y="1772816"/>
            <a:ext cx="442129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8" y="332656"/>
            <a:ext cx="67933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77171"/>
            <a:ext cx="5403048" cy="42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E9F2-E36A-4552-BD98-3D275C3DF0EC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0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21740" cy="4525963"/>
          </a:xfrm>
        </p:spPr>
        <p:txBody>
          <a:bodyPr/>
          <a:lstStyle/>
          <a:p>
            <a:r>
              <a:rPr lang="tr-TR" dirty="0" smtClean="0"/>
              <a:t>Etkilenen testisteki </a:t>
            </a:r>
            <a:r>
              <a:rPr lang="tr-TR" dirty="0" err="1" smtClean="0"/>
              <a:t>hemodinamik</a:t>
            </a:r>
            <a:r>
              <a:rPr lang="tr-TR" dirty="0" smtClean="0"/>
              <a:t> değişiklikler </a:t>
            </a:r>
            <a:r>
              <a:rPr lang="tr-TR" dirty="0" err="1" smtClean="0"/>
              <a:t>pulse-oksimetre</a:t>
            </a:r>
            <a:r>
              <a:rPr lang="tr-TR" dirty="0" smtClean="0"/>
              <a:t> ile izlenebilir</a:t>
            </a:r>
          </a:p>
          <a:p>
            <a:r>
              <a:rPr lang="tr-TR" dirty="0" smtClean="0"/>
              <a:t>Ucuz, kolay</a:t>
            </a:r>
          </a:p>
          <a:p>
            <a:r>
              <a:rPr lang="tr-TR" dirty="0" err="1" smtClean="0"/>
              <a:t>Apendiks</a:t>
            </a:r>
            <a:r>
              <a:rPr lang="tr-TR" dirty="0" smtClean="0"/>
              <a:t> testis </a:t>
            </a:r>
            <a:r>
              <a:rPr lang="tr-TR" dirty="0" err="1" smtClean="0"/>
              <a:t>torsiyonu</a:t>
            </a:r>
            <a:r>
              <a:rPr lang="tr-TR" dirty="0" smtClean="0"/>
              <a:t> ve </a:t>
            </a:r>
            <a:r>
              <a:rPr lang="tr-TR" dirty="0" err="1" smtClean="0"/>
              <a:t>epididimitten</a:t>
            </a:r>
            <a:r>
              <a:rPr lang="tr-TR" dirty="0" smtClean="0"/>
              <a:t> ayrım yapılabilir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81AB-1E5E-4957-BB22-5AC2C135E871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24</a:t>
            </a:fld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2393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764160" cy="36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Torsiyon</a:t>
            </a:r>
            <a:r>
              <a:rPr lang="tr-TR" sz="2800" dirty="0"/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smtClean="0"/>
              <a:t>acil </a:t>
            </a:r>
            <a:r>
              <a:rPr lang="tr-TR" sz="2800" dirty="0" smtClean="0">
                <a:sym typeface="Wingdings" panose="05000000000000000000" pitchFamily="2" charset="2"/>
              </a:rPr>
              <a:t></a:t>
            </a:r>
            <a:r>
              <a:rPr lang="tr-TR" sz="2800" dirty="0" smtClean="0"/>
              <a:t>vakit </a:t>
            </a:r>
            <a:r>
              <a:rPr lang="tr-TR" sz="2800" dirty="0"/>
              <a:t>geçirmeden </a:t>
            </a:r>
            <a:r>
              <a:rPr lang="tr-TR" sz="2800" dirty="0" err="1" smtClean="0"/>
              <a:t>detorsiyone</a:t>
            </a:r>
            <a:r>
              <a:rPr lang="tr-TR" sz="2800" dirty="0" smtClean="0"/>
              <a:t> et</a:t>
            </a:r>
          </a:p>
          <a:p>
            <a:r>
              <a:rPr lang="tr-TR" sz="2800" dirty="0" smtClean="0"/>
              <a:t>Gerekirse lokal anestezi/soğuk uygulama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</a:t>
            </a:r>
            <a:r>
              <a:rPr lang="tr-TR" sz="2800" dirty="0" smtClean="0"/>
              <a:t>Önce manuel </a:t>
            </a:r>
            <a:r>
              <a:rPr lang="tr-TR" sz="2800" dirty="0" err="1" smtClean="0"/>
              <a:t>detorsiyon</a:t>
            </a:r>
            <a:r>
              <a:rPr lang="tr-TR" sz="2800" dirty="0" smtClean="0"/>
              <a:t> dene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 olmazsa </a:t>
            </a:r>
            <a:r>
              <a:rPr lang="tr-TR" sz="2800" dirty="0" err="1" smtClean="0">
                <a:sym typeface="Wingdings" panose="05000000000000000000" pitchFamily="2" charset="2"/>
              </a:rPr>
              <a:t>eksplorasyon</a:t>
            </a:r>
            <a:r>
              <a:rPr lang="tr-TR" sz="2800" dirty="0" smtClean="0">
                <a:sym typeface="Wingdings" panose="05000000000000000000" pitchFamily="2" charset="2"/>
              </a:rPr>
              <a:t> cerrahi </a:t>
            </a:r>
            <a:r>
              <a:rPr lang="tr-TR" sz="2800" dirty="0" err="1" smtClean="0">
                <a:sym typeface="Wingdings" panose="05000000000000000000" pitchFamily="2" charset="2"/>
              </a:rPr>
              <a:t>detorsiyon</a:t>
            </a:r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err="1" smtClean="0">
                <a:sym typeface="Wingdings" panose="05000000000000000000" pitchFamily="2" charset="2"/>
              </a:rPr>
              <a:t>fiksasyon</a:t>
            </a:r>
            <a:endParaRPr lang="tr-TR" sz="2800" dirty="0" smtClean="0">
              <a:sym typeface="Wingdings" panose="05000000000000000000" pitchFamily="2" charset="2"/>
            </a:endParaRPr>
          </a:p>
          <a:p>
            <a:r>
              <a:rPr lang="tr-TR" sz="2800" dirty="0" err="1" smtClean="0"/>
              <a:t>Torsiyonun</a:t>
            </a:r>
            <a:r>
              <a:rPr lang="tr-TR" sz="2800" dirty="0" smtClean="0"/>
              <a:t> geri dönüşsüz etkileri 4-6 saatte oluşur, </a:t>
            </a:r>
            <a:r>
              <a:rPr lang="tr-TR" sz="2800" dirty="0" smtClean="0">
                <a:sym typeface="Wingdings" panose="05000000000000000000" pitchFamily="2" charset="2"/>
              </a:rPr>
              <a:t></a:t>
            </a:r>
            <a:r>
              <a:rPr lang="tr-TR" sz="2800" dirty="0" err="1" smtClean="0"/>
              <a:t>detorsiyon</a:t>
            </a:r>
            <a:r>
              <a:rPr lang="tr-TR" sz="2800" dirty="0" smtClean="0"/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 düzelir</a:t>
            </a:r>
          </a:p>
          <a:p>
            <a:r>
              <a:rPr lang="tr-TR" sz="2800" dirty="0" err="1" smtClean="0">
                <a:sym typeface="Wingdings" panose="05000000000000000000" pitchFamily="2" charset="2"/>
              </a:rPr>
              <a:t>İskemi</a:t>
            </a:r>
            <a:r>
              <a:rPr lang="tr-TR" sz="2800" dirty="0" smtClean="0">
                <a:sym typeface="Wingdings" panose="05000000000000000000" pitchFamily="2" charset="2"/>
              </a:rPr>
              <a:t>/</a:t>
            </a:r>
            <a:r>
              <a:rPr lang="tr-TR" sz="2800" dirty="0" err="1" smtClean="0">
                <a:sym typeface="Wingdings" panose="05000000000000000000" pitchFamily="2" charset="2"/>
              </a:rPr>
              <a:t>reperfüzyon</a:t>
            </a:r>
            <a:r>
              <a:rPr lang="tr-TR" sz="2800" dirty="0" smtClean="0">
                <a:sym typeface="Wingdings" panose="05000000000000000000" pitchFamily="2" charset="2"/>
              </a:rPr>
              <a:t> hasarı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Güncel IR hasarını önlemeye yönelik uygulamalar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DC32-EE51-4EF0-8FF5-FFBA7001E5E7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63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22995"/>
              </p:ext>
            </p:extLst>
          </p:nvPr>
        </p:nvGraphicFramePr>
        <p:xfrm>
          <a:off x="611188" y="188913"/>
          <a:ext cx="8064500" cy="6492879"/>
        </p:xfrm>
        <a:graphic>
          <a:graphicData uri="http://schemas.openxmlformats.org/drawingml/2006/table">
            <a:tbl>
              <a:tblPr/>
              <a:tblGrid>
                <a:gridCol w="2952750"/>
                <a:gridCol w="5111750"/>
              </a:tblGrid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Yazarlar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Kullanılan Maddeler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Etensel ve ark, Pediatr Surg Int, 2007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Dekspantenol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Guimaraes ve ark, Nutrition 2007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Alfa-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lipoik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asit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Yagmurdur, Acta Anesthesiol Scan 2006 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Thiopental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propofol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Özen ve ark, Eur Surg Res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Mexiletine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Görür ve ark, Pharmacol Res 2006 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Caffeic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acid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phenetyl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ester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Sun ve ark, Urol Int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Salvia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Miltiorrhiza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Dökmeci ve ark, Cell Biochem Func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L-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carnitine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Somuncu ve ark, Int J Urol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Trapidil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Zhao ve ark, Acta Pharmacol Sin 2006 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Sulfasalazine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Gezici ve ark, Ped Surg Int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Gabexate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Çay ve ark, J Surg Res,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N-asetil sistein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Öztürk ve ark, Ped Surg Int 2006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PAF antagonisti (BN-52021)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Salmasi ve ark, Urology 2005 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Morphine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Uguralp ve ark, Eur J Ped Surg 2005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Rosveratrol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Minutoli ve ark, 2005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MAPK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inh.ü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(PD98059)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Tunçkıran ve ark, Fertil Steril 2005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Vascular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Endothelial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Growth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(VEGF)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Anim ve ark, Urol Int 2005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Asetil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salisilik asit,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Askorbik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asit,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Allopurinol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SOD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Bozlu ve ark, J Urol 2004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PARP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inh.leri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nicotinamide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3-aminobenzamide,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dihydroxyisoquinoline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alt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naphthalimide</a:t>
                      </a:r>
                      <a:r>
                        <a:rPr kumimoji="0" lang="tr-TR" alt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tr-TR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Özkürkçügil ve ark, BJU Int 2004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Insulin-like growth factor-1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Sarıoğlu ve ark, BJU Int 2001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Afferent sinir blokörü (Capsaicin)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Shiraishi ve ark, Biol Reprod 2001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iNOS inhibitörü (aminoguanidine-AMG)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Shiraishi ve ark, Biol Reprod 2000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Calpain inhibitörü (acetyl-leucyl-leucyl-norleucinal)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6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4624"/>
            <a:ext cx="6015930" cy="215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5528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8522"/>
            <a:ext cx="3390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29" y="6107063"/>
            <a:ext cx="5591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588D-35AF-4019-A70E-96B7A238D30D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8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6267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58" y="3717032"/>
            <a:ext cx="3562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5" y="1796415"/>
            <a:ext cx="69532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8767"/>
            <a:ext cx="2914236" cy="27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30" y="3717032"/>
            <a:ext cx="2012626" cy="28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023026" y="2420888"/>
            <a:ext cx="86134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32A5-8A94-4300-A580-BF2E577F9799}" type="datetime1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7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7162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84784"/>
            <a:ext cx="8652233" cy="270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1979712" y="3573016"/>
            <a:ext cx="6840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323527" y="3861048"/>
            <a:ext cx="16561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88" y="4245740"/>
            <a:ext cx="4950743" cy="227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F5EB-0F4D-4373-B9AF-D5C625A75221}" type="datetime1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2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Akut </a:t>
            </a:r>
            <a:r>
              <a:rPr lang="tr-TR" dirty="0" err="1" smtClean="0">
                <a:solidFill>
                  <a:srgbClr val="FFC000"/>
                </a:solidFill>
              </a:rPr>
              <a:t>Skrotum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1-Testis </a:t>
            </a:r>
            <a:r>
              <a:rPr lang="en-US" dirty="0" err="1">
                <a:solidFill>
                  <a:srgbClr val="FFFF00"/>
                </a:solidFill>
              </a:rPr>
              <a:t>torsiyonu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2-Apendiks </a:t>
            </a:r>
            <a:r>
              <a:rPr lang="en-US" dirty="0">
                <a:solidFill>
                  <a:srgbClr val="FFFF00"/>
                </a:solidFill>
              </a:rPr>
              <a:t>testis </a:t>
            </a:r>
            <a:r>
              <a:rPr lang="en-US" dirty="0" err="1">
                <a:solidFill>
                  <a:srgbClr val="FFFF00"/>
                </a:solidFill>
              </a:rPr>
              <a:t>torsiyonu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3-Apendiks </a:t>
            </a:r>
            <a:r>
              <a:rPr lang="en-US" dirty="0" err="1">
                <a:solidFill>
                  <a:srgbClr val="FFFF00"/>
                </a:solidFill>
              </a:rPr>
              <a:t>epididimis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torsiyonu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4-Epididimiorsit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5-Idiopatik </a:t>
            </a:r>
            <a:r>
              <a:rPr lang="en-US" dirty="0" err="1"/>
              <a:t>skrotal</a:t>
            </a:r>
            <a:r>
              <a:rPr lang="en-US" dirty="0"/>
              <a:t> </a:t>
            </a:r>
            <a:r>
              <a:rPr lang="en-US" dirty="0" err="1"/>
              <a:t>ödem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6-Travma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7-Inkarsere </a:t>
            </a:r>
            <a:r>
              <a:rPr lang="en-US" dirty="0" err="1"/>
              <a:t>herni</a:t>
            </a:r>
            <a:r>
              <a:rPr lang="en-US" dirty="0"/>
              <a:t> </a:t>
            </a:r>
            <a:br>
              <a:rPr lang="en-US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388296" cy="3777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8-Akut </a:t>
            </a:r>
            <a:r>
              <a:rPr lang="en-US" dirty="0" err="1"/>
              <a:t>vaskülit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9-Tümör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10-Hidrosel </a:t>
            </a:r>
            <a:br>
              <a:rPr lang="en-US" dirty="0"/>
            </a:br>
            <a:r>
              <a:rPr lang="en-US" dirty="0"/>
              <a:t>11-Varikosel </a:t>
            </a:r>
            <a:br>
              <a:rPr lang="en-US" dirty="0"/>
            </a:br>
            <a:r>
              <a:rPr lang="en-US" dirty="0"/>
              <a:t>12-Patent </a:t>
            </a:r>
            <a:r>
              <a:rPr lang="en-US" dirty="0" err="1"/>
              <a:t>procesus</a:t>
            </a:r>
            <a:r>
              <a:rPr lang="en-US" dirty="0"/>
              <a:t> </a:t>
            </a:r>
            <a:r>
              <a:rPr lang="en-US" dirty="0" err="1"/>
              <a:t>vajinalis</a:t>
            </a:r>
            <a:r>
              <a:rPr lang="en-US" dirty="0"/>
              <a:t> </a:t>
            </a:r>
            <a:r>
              <a:rPr lang="en-US" dirty="0" err="1"/>
              <a:t>varliginda</a:t>
            </a:r>
            <a:r>
              <a:rPr lang="en-US" dirty="0"/>
              <a:t> </a:t>
            </a:r>
            <a:r>
              <a:rPr lang="en-US" dirty="0" err="1"/>
              <a:t>perfore</a:t>
            </a:r>
            <a:r>
              <a:rPr lang="en-US" dirty="0"/>
              <a:t> </a:t>
            </a:r>
            <a:r>
              <a:rPr lang="en-US" dirty="0" err="1"/>
              <a:t>apandisit</a:t>
            </a:r>
            <a:r>
              <a:rPr lang="en-US" dirty="0"/>
              <a:t>, </a:t>
            </a:r>
            <a:r>
              <a:rPr lang="en-US" dirty="0" err="1"/>
              <a:t>intraabdominal</a:t>
            </a:r>
            <a:r>
              <a:rPr lang="en-US" dirty="0"/>
              <a:t> </a:t>
            </a:r>
            <a:r>
              <a:rPr lang="en-US" dirty="0" err="1"/>
              <a:t>kanama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periton</a:t>
            </a:r>
            <a:r>
              <a:rPr lang="tr-TR" dirty="0" smtClean="0"/>
              <a:t> </a:t>
            </a:r>
            <a:r>
              <a:rPr lang="en-US" dirty="0" err="1" smtClean="0"/>
              <a:t>diyalizi</a:t>
            </a:r>
            <a:r>
              <a:rPr lang="en-US" dirty="0" smtClean="0"/>
              <a:t> </a:t>
            </a:r>
            <a:r>
              <a:rPr lang="en-US" dirty="0" err="1"/>
              <a:t>yapilan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1560" y="1340768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/>
              <a:t>Ç</a:t>
            </a:r>
            <a:r>
              <a:rPr lang="en-US" sz="2800" dirty="0" err="1" smtClean="0"/>
              <a:t>ocuklarda</a:t>
            </a:r>
            <a:r>
              <a:rPr lang="en-US" sz="2800" dirty="0" smtClean="0"/>
              <a:t> </a:t>
            </a:r>
            <a:r>
              <a:rPr lang="en-US" sz="2800" dirty="0" err="1"/>
              <a:t>akut</a:t>
            </a:r>
            <a:r>
              <a:rPr lang="en-US" sz="2800" dirty="0"/>
              <a:t> </a:t>
            </a:r>
            <a:r>
              <a:rPr lang="en-US" sz="2800" dirty="0" err="1"/>
              <a:t>skrotal</a:t>
            </a:r>
            <a:r>
              <a:rPr lang="en-US" sz="2800" dirty="0"/>
              <a:t> </a:t>
            </a:r>
            <a:r>
              <a:rPr lang="tr-TR" sz="2800" dirty="0" err="1"/>
              <a:t>ş</a:t>
            </a:r>
            <a:r>
              <a:rPr lang="en-US" sz="2800" dirty="0" err="1" smtClean="0"/>
              <a:t>i</a:t>
            </a:r>
            <a:r>
              <a:rPr lang="tr-TR" sz="2800" dirty="0" smtClean="0"/>
              <a:t>ş</a:t>
            </a:r>
            <a:r>
              <a:rPr lang="en-US" sz="2800" dirty="0" err="1" smtClean="0"/>
              <a:t>lik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smtClean="0"/>
              <a:t>a</a:t>
            </a:r>
            <a:r>
              <a:rPr lang="tr-TR" sz="2800" dirty="0" smtClean="0"/>
              <a:t>ğ</a:t>
            </a:r>
            <a:r>
              <a:rPr lang="en-US" sz="2800" dirty="0" smtClean="0"/>
              <a:t>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tr-TR" sz="2800" dirty="0" smtClean="0"/>
              <a:t>nedenleri</a:t>
            </a:r>
            <a:endParaRPr lang="tr-TR" sz="2800" dirty="0"/>
          </a:p>
          <a:p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96DE-4AF6-4B3D-9109-A589489E96B6}" type="datetime1">
              <a:rPr lang="tr-TR" smtClean="0"/>
              <a:t>30.05.2014</a:t>
            </a:fld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6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324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6" y="4070176"/>
            <a:ext cx="3314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9547"/>
            <a:ext cx="33718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43" y="4069035"/>
            <a:ext cx="3345607" cy="26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819"/>
            <a:ext cx="514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819"/>
            <a:ext cx="828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9403-BB5B-4B88-B6F9-A81C51F5AEAC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4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598229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19463"/>
            <a:ext cx="19431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19339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152650"/>
            <a:ext cx="72771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BC6F-E824-4B09-B60E-7FCA0E88C73C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2485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476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949280"/>
            <a:ext cx="76040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1732-7D27-40FC-9797-E7C98B40F5E0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2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7325"/>
            <a:ext cx="36861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5900"/>
            <a:ext cx="3333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733256"/>
            <a:ext cx="76040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598229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B313-F087-4689-AEC8-4F734B6A2FC1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8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743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3718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301208"/>
            <a:ext cx="760404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598229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CEC5-5C8D-49BF-8806-8B3CF9085D04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4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rgbClr val="FFFF00"/>
                </a:solidFill>
              </a:rPr>
              <a:t>Canlılığı sınırda </a:t>
            </a:r>
            <a:r>
              <a:rPr lang="tr-TR" dirty="0"/>
              <a:t>olan testisler </a:t>
            </a:r>
            <a:r>
              <a:rPr lang="tr-TR" dirty="0">
                <a:solidFill>
                  <a:srgbClr val="FFFF00"/>
                </a:solidFill>
              </a:rPr>
              <a:t>sıcak bir örtü </a:t>
            </a:r>
            <a:r>
              <a:rPr lang="tr-TR" dirty="0"/>
              <a:t>ile sarılmalı ve dakikalar sonra </a:t>
            </a:r>
            <a:r>
              <a:rPr lang="tr-TR" dirty="0">
                <a:solidFill>
                  <a:srgbClr val="FFFF00"/>
                </a:solidFill>
              </a:rPr>
              <a:t>tekrar </a:t>
            </a:r>
            <a:r>
              <a:rPr lang="tr-TR" dirty="0" smtClean="0">
                <a:solidFill>
                  <a:srgbClr val="FFFF00"/>
                </a:solidFill>
              </a:rPr>
              <a:t>incelenmeli</a:t>
            </a:r>
            <a:endParaRPr lang="tr-TR" dirty="0">
              <a:solidFill>
                <a:srgbClr val="FFFF00"/>
              </a:solidFill>
            </a:endParaRPr>
          </a:p>
          <a:p>
            <a:r>
              <a:rPr lang="tr-TR" dirty="0">
                <a:solidFill>
                  <a:srgbClr val="FFFF00"/>
                </a:solidFill>
              </a:rPr>
              <a:t>Nekrotik testis</a:t>
            </a:r>
            <a:r>
              <a:rPr lang="tr-TR" dirty="0"/>
              <a:t>, kordu iki veya üç bölüme ayırarak ve her biri ayrıca ipek </a:t>
            </a:r>
            <a:r>
              <a:rPr lang="tr-TR" dirty="0" err="1"/>
              <a:t>sütürle</a:t>
            </a:r>
            <a:r>
              <a:rPr lang="tr-TR" dirty="0"/>
              <a:t> ikişer kez bağlanarak </a:t>
            </a:r>
            <a:r>
              <a:rPr lang="tr-TR" dirty="0" smtClean="0">
                <a:solidFill>
                  <a:srgbClr val="FFFF00"/>
                </a:solidFill>
              </a:rPr>
              <a:t>çıkarılmalı</a:t>
            </a:r>
            <a:endParaRPr lang="tr-TR" dirty="0">
              <a:solidFill>
                <a:srgbClr val="FFFF00"/>
              </a:solidFill>
            </a:endParaRPr>
          </a:p>
          <a:p>
            <a:r>
              <a:rPr lang="tr-TR" dirty="0"/>
              <a:t>Sınırda canlılığa sahip testis korunabilir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>
                <a:sym typeface="Wingdings" panose="05000000000000000000" pitchFamily="2" charset="2"/>
              </a:rPr>
              <a:t>otoAb</a:t>
            </a:r>
            <a:r>
              <a:rPr lang="tr-TR" smtClean="0">
                <a:sym typeface="Wingdings" panose="05000000000000000000" pitchFamily="2" charset="2"/>
              </a:rPr>
              <a:t>  </a:t>
            </a:r>
            <a:r>
              <a:rPr lang="tr-TR" smtClean="0"/>
              <a:t>karşı </a:t>
            </a:r>
            <a:r>
              <a:rPr lang="tr-TR" dirty="0"/>
              <a:t>testiste sempatik </a:t>
            </a:r>
            <a:r>
              <a:rPr lang="tr-TR" dirty="0" err="1" smtClean="0"/>
              <a:t>orkiopati</a:t>
            </a:r>
            <a:endParaRPr lang="tr-TR" dirty="0" smtClean="0"/>
          </a:p>
          <a:p>
            <a:r>
              <a:rPr lang="tr-TR" dirty="0" smtClean="0"/>
              <a:t>Birçok </a:t>
            </a:r>
            <a:r>
              <a:rPr lang="tr-TR" dirty="0"/>
              <a:t>ürolog, sınırda canlılığı olan testisi korumaya çalışır.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B87-A145-4713-B302-0A875518A61B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İnfertilite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3800" dirty="0"/>
              <a:t>Testiste </a:t>
            </a:r>
            <a:r>
              <a:rPr lang="tr-TR" sz="3800" dirty="0" err="1">
                <a:solidFill>
                  <a:srgbClr val="FFFF00"/>
                </a:solidFill>
              </a:rPr>
              <a:t>spermatogenik</a:t>
            </a:r>
            <a:r>
              <a:rPr lang="tr-TR" sz="3800" dirty="0">
                <a:solidFill>
                  <a:srgbClr val="FFFF00"/>
                </a:solidFill>
              </a:rPr>
              <a:t> </a:t>
            </a:r>
            <a:r>
              <a:rPr lang="tr-TR" sz="3800" dirty="0" smtClean="0">
                <a:solidFill>
                  <a:srgbClr val="FFFF00"/>
                </a:solidFill>
              </a:rPr>
              <a:t>(</a:t>
            </a:r>
            <a:r>
              <a:rPr lang="tr-TR" sz="3800" dirty="0" err="1" smtClean="0">
                <a:solidFill>
                  <a:srgbClr val="FFFF00"/>
                </a:solidFill>
              </a:rPr>
              <a:t>sertoli</a:t>
            </a:r>
            <a:r>
              <a:rPr lang="tr-TR" sz="3800" dirty="0" smtClean="0">
                <a:solidFill>
                  <a:srgbClr val="FFFF00"/>
                </a:solidFill>
              </a:rPr>
              <a:t>) hücreler </a:t>
            </a:r>
            <a:r>
              <a:rPr lang="tr-TR" sz="3800" dirty="0" err="1">
                <a:solidFill>
                  <a:srgbClr val="FFFF00"/>
                </a:solidFill>
              </a:rPr>
              <a:t>iskemiye</a:t>
            </a:r>
            <a:r>
              <a:rPr lang="tr-TR" sz="3800" dirty="0">
                <a:solidFill>
                  <a:srgbClr val="FFFF00"/>
                </a:solidFill>
              </a:rPr>
              <a:t> çok </a:t>
            </a:r>
            <a:r>
              <a:rPr lang="tr-TR" sz="3800" dirty="0" smtClean="0">
                <a:solidFill>
                  <a:srgbClr val="FFFF00"/>
                </a:solidFill>
              </a:rPr>
              <a:t>duyarlı</a:t>
            </a:r>
            <a:r>
              <a:rPr lang="tr-TR" sz="3800" dirty="0" smtClean="0"/>
              <a:t>,</a:t>
            </a:r>
          </a:p>
          <a:p>
            <a:r>
              <a:rPr lang="tr-TR" sz="3800" dirty="0" smtClean="0"/>
              <a:t>Testosteron </a:t>
            </a:r>
            <a:r>
              <a:rPr lang="tr-TR" sz="3800" dirty="0"/>
              <a:t>üreten </a:t>
            </a:r>
            <a:r>
              <a:rPr lang="tr-TR" sz="3800" dirty="0" err="1"/>
              <a:t>Leydig</a:t>
            </a:r>
            <a:r>
              <a:rPr lang="tr-TR" sz="3800" dirty="0"/>
              <a:t> hücreleri </a:t>
            </a:r>
            <a:r>
              <a:rPr lang="tr-TR" sz="3800" dirty="0" err="1"/>
              <a:t>iskemiye</a:t>
            </a:r>
            <a:r>
              <a:rPr lang="tr-TR" sz="3800" dirty="0"/>
              <a:t> daha </a:t>
            </a:r>
            <a:r>
              <a:rPr lang="tr-TR" sz="3800" dirty="0" smtClean="0"/>
              <a:t>dayanıklı</a:t>
            </a:r>
          </a:p>
          <a:p>
            <a:pPr marL="742950" lvl="2" indent="-342900"/>
            <a:r>
              <a:rPr lang="tr-TR" sz="3500" dirty="0"/>
              <a:t>4 saatte </a:t>
            </a:r>
            <a:r>
              <a:rPr lang="tr-TR" sz="3500" dirty="0" err="1"/>
              <a:t>detorsiyon</a:t>
            </a:r>
            <a:r>
              <a:rPr lang="tr-TR" sz="3500" dirty="0"/>
              <a:t> </a:t>
            </a:r>
            <a:r>
              <a:rPr lang="tr-TR" sz="3500" dirty="0">
                <a:sym typeface="Wingdings" panose="05000000000000000000" pitchFamily="2" charset="2"/>
              </a:rPr>
              <a:t> </a:t>
            </a:r>
            <a:r>
              <a:rPr lang="tr-TR" sz="3500" dirty="0" err="1">
                <a:sym typeface="Wingdings" panose="05000000000000000000" pitchFamily="2" charset="2"/>
              </a:rPr>
              <a:t>spermatogenez</a:t>
            </a:r>
            <a:r>
              <a:rPr lang="tr-TR" sz="3500" dirty="0">
                <a:sym typeface="Wingdings" panose="05000000000000000000" pitchFamily="2" charset="2"/>
              </a:rPr>
              <a:t> %50 normal değil</a:t>
            </a:r>
            <a:endParaRPr lang="tr-TR" sz="3500" dirty="0"/>
          </a:p>
          <a:p>
            <a:endParaRPr lang="tr-TR" dirty="0" smtClean="0"/>
          </a:p>
          <a:p>
            <a:r>
              <a:rPr lang="tr-TR" sz="3800" dirty="0" smtClean="0"/>
              <a:t>Testis işlevleri; </a:t>
            </a:r>
          </a:p>
          <a:p>
            <a:pPr lvl="1"/>
            <a:r>
              <a:rPr lang="tr-TR" sz="3500" dirty="0" smtClean="0"/>
              <a:t>İlk </a:t>
            </a:r>
            <a:r>
              <a:rPr lang="tr-TR" sz="3500" dirty="0"/>
              <a:t>6 </a:t>
            </a:r>
            <a:r>
              <a:rPr lang="tr-TR" sz="3500" dirty="0" smtClean="0"/>
              <a:t>saatte </a:t>
            </a:r>
            <a:r>
              <a:rPr lang="tr-TR" sz="3500" dirty="0" err="1" smtClean="0"/>
              <a:t>detorsiyon</a:t>
            </a:r>
            <a:r>
              <a:rPr lang="tr-TR" sz="3500" dirty="0" smtClean="0"/>
              <a:t> </a:t>
            </a:r>
            <a:r>
              <a:rPr lang="tr-TR" sz="3500" dirty="0" smtClean="0">
                <a:sym typeface="Wingdings" panose="05000000000000000000" pitchFamily="2" charset="2"/>
              </a:rPr>
              <a:t></a:t>
            </a:r>
            <a:r>
              <a:rPr lang="tr-TR" sz="3500" dirty="0" smtClean="0"/>
              <a:t>%</a:t>
            </a:r>
            <a:r>
              <a:rPr lang="tr-TR" sz="3500" dirty="0"/>
              <a:t>100’e </a:t>
            </a:r>
            <a:r>
              <a:rPr lang="tr-TR" sz="3500" dirty="0" smtClean="0"/>
              <a:t>yakın</a:t>
            </a:r>
          </a:p>
          <a:p>
            <a:pPr lvl="1"/>
            <a:r>
              <a:rPr lang="tr-TR" sz="3500" dirty="0" smtClean="0"/>
              <a:t>12</a:t>
            </a:r>
            <a:r>
              <a:rPr lang="tr-TR" sz="3500" dirty="0"/>
              <a:t>. </a:t>
            </a:r>
            <a:r>
              <a:rPr lang="tr-TR" sz="3500" dirty="0" smtClean="0"/>
              <a:t>saatten sonra %20 </a:t>
            </a:r>
          </a:p>
          <a:p>
            <a:pPr lvl="1"/>
            <a:r>
              <a:rPr lang="tr-TR" sz="3500" dirty="0" smtClean="0"/>
              <a:t>24. saatten sonra %0   korunabilir</a:t>
            </a:r>
          </a:p>
          <a:p>
            <a:pPr lvl="1"/>
            <a:endParaRPr lang="tr-TR" dirty="0" smtClean="0"/>
          </a:p>
          <a:p>
            <a:r>
              <a:rPr lang="tr-TR" sz="3800" dirty="0" smtClean="0"/>
              <a:t>Tek </a:t>
            </a:r>
            <a:r>
              <a:rPr lang="tr-TR" sz="3800" dirty="0"/>
              <a:t>taraflı testis </a:t>
            </a:r>
            <a:r>
              <a:rPr lang="tr-TR" sz="3800" dirty="0" err="1" smtClean="0"/>
              <a:t>torsiyonu</a:t>
            </a:r>
            <a:r>
              <a:rPr lang="tr-TR" sz="3800" dirty="0" smtClean="0">
                <a:sym typeface="Wingdings" panose="05000000000000000000" pitchFamily="2" charset="2"/>
              </a:rPr>
              <a:t></a:t>
            </a:r>
            <a:r>
              <a:rPr lang="tr-TR" sz="3800" dirty="0" smtClean="0"/>
              <a:t> </a:t>
            </a:r>
            <a:r>
              <a:rPr lang="tr-TR" sz="3800" dirty="0" err="1" smtClean="0"/>
              <a:t>infertilite</a:t>
            </a:r>
            <a:r>
              <a:rPr lang="tr-TR" sz="3800" dirty="0" smtClean="0"/>
              <a:t> ??</a:t>
            </a:r>
          </a:p>
          <a:p>
            <a:r>
              <a:rPr lang="tr-TR" sz="3800" dirty="0" err="1" smtClean="0"/>
              <a:t>Humoral</a:t>
            </a:r>
            <a:r>
              <a:rPr lang="tr-TR" sz="3800" dirty="0" smtClean="0"/>
              <a:t> </a:t>
            </a:r>
            <a:r>
              <a:rPr lang="tr-TR" sz="3800" dirty="0"/>
              <a:t>faktörlerle diğer testisin de </a:t>
            </a:r>
            <a:r>
              <a:rPr lang="tr-TR" sz="3800" dirty="0" smtClean="0"/>
              <a:t>etkilenmesi? </a:t>
            </a:r>
          </a:p>
          <a:p>
            <a:r>
              <a:rPr lang="tr-TR" sz="3800" dirty="0" err="1" smtClean="0"/>
              <a:t>Torsiyone</a:t>
            </a:r>
            <a:r>
              <a:rPr lang="tr-TR" sz="3800" dirty="0" smtClean="0"/>
              <a:t> </a:t>
            </a:r>
            <a:r>
              <a:rPr lang="tr-TR" sz="3800" dirty="0"/>
              <a:t>olmaya meyilli testiste başkaca anormallikler de olduğu ve </a:t>
            </a:r>
            <a:r>
              <a:rPr lang="tr-TR" sz="3800" dirty="0" err="1"/>
              <a:t>infertiliteye</a:t>
            </a:r>
            <a:r>
              <a:rPr lang="tr-TR" sz="3800" dirty="0"/>
              <a:t> neden olabileceği </a:t>
            </a:r>
            <a:r>
              <a:rPr lang="tr-TR" sz="3800" dirty="0" smtClean="0"/>
              <a:t>? </a:t>
            </a:r>
            <a:r>
              <a:rPr lang="tr-TR" sz="2600" dirty="0" smtClean="0">
                <a:solidFill>
                  <a:srgbClr val="FFC000"/>
                </a:solidFill>
              </a:rPr>
              <a:t>(</a:t>
            </a:r>
            <a:r>
              <a:rPr lang="tr-TR" sz="2600" dirty="0" err="1" smtClean="0">
                <a:solidFill>
                  <a:srgbClr val="FFC000"/>
                </a:solidFill>
              </a:rPr>
              <a:t>Hadziselimoviç</a:t>
            </a:r>
            <a:r>
              <a:rPr lang="tr-TR" sz="2600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E1CB-6D05-452F-A4E8-6510043F9653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1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900" dirty="0"/>
              <a:t>Testis </a:t>
            </a:r>
            <a:r>
              <a:rPr lang="tr-TR" sz="4900" dirty="0" err="1"/>
              <a:t>torsiyonu</a:t>
            </a:r>
            <a:r>
              <a:rPr lang="tr-TR" sz="4900" dirty="0"/>
              <a:t>-İnmemiş </a:t>
            </a:r>
            <a:r>
              <a:rPr lang="tr-TR" sz="4900" dirty="0" smtClean="0"/>
              <a:t>testis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Testis ve </a:t>
            </a:r>
            <a:r>
              <a:rPr lang="tr-TR" sz="2600" dirty="0" err="1" smtClean="0"/>
              <a:t>mezenteri</a:t>
            </a:r>
            <a:r>
              <a:rPr lang="tr-TR" sz="2600" dirty="0" smtClean="0"/>
              <a:t> arasında anatomik anomali </a:t>
            </a:r>
            <a:r>
              <a:rPr lang="tr-TR" sz="2600" dirty="0" smtClean="0">
                <a:sym typeface="Wingdings" panose="05000000000000000000" pitchFamily="2" charset="2"/>
              </a:rPr>
              <a:t> </a:t>
            </a:r>
            <a:r>
              <a:rPr lang="tr-TR" sz="2600" dirty="0" smtClean="0"/>
              <a:t>testis </a:t>
            </a:r>
            <a:r>
              <a:rPr lang="tr-TR" sz="2600" dirty="0" err="1" smtClean="0"/>
              <a:t>torsiyonuna</a:t>
            </a:r>
            <a:r>
              <a:rPr lang="tr-TR" sz="2600" dirty="0" smtClean="0"/>
              <a:t> yatkınlık artmış</a:t>
            </a:r>
          </a:p>
          <a:p>
            <a:r>
              <a:rPr lang="tr-TR" sz="2600" dirty="0" smtClean="0"/>
              <a:t>Mekanizma; testisin </a:t>
            </a:r>
            <a:r>
              <a:rPr lang="tr-TR" sz="2600" dirty="0" err="1" smtClean="0"/>
              <a:t>mezenterine</a:t>
            </a:r>
            <a:r>
              <a:rPr lang="tr-TR" sz="2600" dirty="0" smtClean="0"/>
              <a:t> göre genişliğinin fazla olması  </a:t>
            </a:r>
          </a:p>
          <a:p>
            <a:r>
              <a:rPr lang="tr-TR" sz="2600" dirty="0" smtClean="0"/>
              <a:t>Bilateral inmemiş testis </a:t>
            </a:r>
            <a:r>
              <a:rPr lang="tr-TR" sz="2600" dirty="0" smtClean="0">
                <a:sym typeface="Wingdings" panose="05000000000000000000" pitchFamily="2" charset="2"/>
              </a:rPr>
              <a:t></a:t>
            </a:r>
            <a:r>
              <a:rPr lang="tr-TR" sz="2600" dirty="0" smtClean="0"/>
              <a:t> </a:t>
            </a:r>
            <a:r>
              <a:rPr lang="tr-TR" sz="2600" dirty="0" err="1" smtClean="0"/>
              <a:t>hCG</a:t>
            </a:r>
            <a:r>
              <a:rPr lang="tr-TR" sz="2600" dirty="0" smtClean="0"/>
              <a:t> tedavisi</a:t>
            </a:r>
            <a:r>
              <a:rPr lang="tr-TR" sz="2600" dirty="0" smtClean="0">
                <a:sym typeface="Wingdings" panose="05000000000000000000" pitchFamily="2" charset="2"/>
              </a:rPr>
              <a:t></a:t>
            </a:r>
            <a:r>
              <a:rPr lang="tr-TR" sz="2600" dirty="0" smtClean="0"/>
              <a:t> </a:t>
            </a:r>
            <a:r>
              <a:rPr lang="tr-TR" sz="2600" dirty="0" err="1" smtClean="0"/>
              <a:t>intravajinal</a:t>
            </a:r>
            <a:r>
              <a:rPr lang="tr-TR" sz="2600" dirty="0" smtClean="0"/>
              <a:t> </a:t>
            </a:r>
            <a:r>
              <a:rPr lang="tr-TR" sz="2600" dirty="0" err="1" smtClean="0"/>
              <a:t>spermatik</a:t>
            </a:r>
            <a:r>
              <a:rPr lang="tr-TR" sz="2600" dirty="0" smtClean="0"/>
              <a:t> </a:t>
            </a:r>
            <a:r>
              <a:rPr lang="tr-TR" sz="2600" dirty="0" err="1" smtClean="0"/>
              <a:t>kord</a:t>
            </a:r>
            <a:r>
              <a:rPr lang="tr-TR" sz="2600" dirty="0" smtClean="0"/>
              <a:t> </a:t>
            </a:r>
            <a:r>
              <a:rPr lang="tr-TR" sz="2600" dirty="0" err="1" smtClean="0"/>
              <a:t>torsiyonu</a:t>
            </a:r>
            <a:r>
              <a:rPr lang="tr-TR" sz="2600" dirty="0" smtClean="0"/>
              <a:t> ve </a:t>
            </a:r>
            <a:r>
              <a:rPr lang="tr-TR" sz="2600" dirty="0" err="1" smtClean="0"/>
              <a:t>testiküler</a:t>
            </a:r>
            <a:r>
              <a:rPr lang="tr-TR" sz="2600" dirty="0" smtClean="0"/>
              <a:t> </a:t>
            </a:r>
            <a:r>
              <a:rPr lang="tr-TR" sz="2600" dirty="0" err="1" smtClean="0"/>
              <a:t>infarkt</a:t>
            </a:r>
            <a:r>
              <a:rPr lang="tr-TR" sz="2600" dirty="0" smtClean="0"/>
              <a:t> bildirilmiş</a:t>
            </a:r>
          </a:p>
          <a:p>
            <a:r>
              <a:rPr lang="tr-TR" sz="2600" dirty="0" smtClean="0"/>
              <a:t>İnmemiş testiste </a:t>
            </a:r>
            <a:r>
              <a:rPr lang="tr-TR" sz="2600" dirty="0" err="1" smtClean="0"/>
              <a:t>torsiyon</a:t>
            </a:r>
            <a:r>
              <a:rPr lang="tr-TR" sz="2600" dirty="0" smtClean="0"/>
              <a:t> nadir </a:t>
            </a:r>
            <a:r>
              <a:rPr lang="tr-TR" sz="2600" dirty="0" smtClean="0">
                <a:sym typeface="Wingdings" panose="05000000000000000000" pitchFamily="2" charset="2"/>
              </a:rPr>
              <a:t></a:t>
            </a:r>
            <a:r>
              <a:rPr lang="tr-TR" sz="2600" dirty="0" smtClean="0"/>
              <a:t>Karın veya kasık ağrısı olup aynı taraf </a:t>
            </a:r>
            <a:r>
              <a:rPr lang="tr-TR" sz="2600" dirty="0" err="1" smtClean="0"/>
              <a:t>skrotumu</a:t>
            </a:r>
            <a:r>
              <a:rPr lang="tr-TR" sz="2600" dirty="0" smtClean="0"/>
              <a:t> boş olan herhangi bir çocukta </a:t>
            </a:r>
            <a:r>
              <a:rPr lang="tr-TR" sz="2600" dirty="0" err="1" smtClean="0"/>
              <a:t>torsiyon</a:t>
            </a:r>
            <a:r>
              <a:rPr lang="tr-TR" sz="2600" dirty="0" smtClean="0"/>
              <a:t> akla gelmeli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8C6-7B1F-4081-8A9E-85834ECAD191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7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Aralıklı </a:t>
            </a:r>
            <a:r>
              <a:rPr lang="tr-TR" b="1" dirty="0" err="1"/>
              <a:t>torsiyon</a:t>
            </a:r>
            <a:r>
              <a:rPr lang="tr-TR" b="1" dirty="0"/>
              <a:t> nedeniyle </a:t>
            </a:r>
            <a:r>
              <a:rPr lang="tr-TR" b="1" dirty="0" err="1"/>
              <a:t>orkiopeksi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Kronik </a:t>
            </a:r>
            <a:r>
              <a:rPr lang="tr-TR" dirty="0">
                <a:solidFill>
                  <a:srgbClr val="FFFF00"/>
                </a:solidFill>
              </a:rPr>
              <a:t>aralıklı </a:t>
            </a:r>
            <a:r>
              <a:rPr lang="tr-TR" dirty="0" err="1" smtClean="0">
                <a:solidFill>
                  <a:srgbClr val="FFFF00"/>
                </a:solidFill>
              </a:rPr>
              <a:t>torsiyonda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>
                <a:solidFill>
                  <a:srgbClr val="FFFF00"/>
                </a:solidFill>
              </a:rPr>
              <a:t>ani başlayan testis ağrısı şeklinde akut testis </a:t>
            </a:r>
            <a:r>
              <a:rPr lang="tr-TR" dirty="0" err="1">
                <a:solidFill>
                  <a:srgbClr val="FFFF00"/>
                </a:solidFill>
              </a:rPr>
              <a:t>torsiyonu</a:t>
            </a:r>
            <a:r>
              <a:rPr lang="tr-TR" dirty="0">
                <a:solidFill>
                  <a:srgbClr val="FFFF00"/>
                </a:solidFill>
              </a:rPr>
              <a:t> atakları </a:t>
            </a:r>
            <a:endParaRPr lang="tr-TR" dirty="0" smtClean="0">
              <a:solidFill>
                <a:srgbClr val="FFFF00"/>
              </a:solidFill>
            </a:endParaRPr>
          </a:p>
          <a:p>
            <a:r>
              <a:rPr lang="tr-TR" dirty="0" smtClean="0"/>
              <a:t>Ağrı </a:t>
            </a:r>
            <a:r>
              <a:rPr lang="tr-TR" dirty="0"/>
              <a:t>sıklıkla bulantı ile birliktedir. </a:t>
            </a:r>
            <a:endParaRPr lang="tr-TR" dirty="0" smtClean="0"/>
          </a:p>
          <a:p>
            <a:r>
              <a:rPr lang="tr-TR" dirty="0" smtClean="0"/>
              <a:t>Sıklıkla testis </a:t>
            </a:r>
            <a:r>
              <a:rPr lang="tr-TR" dirty="0"/>
              <a:t>yukarı doğru çıkmış, yatay durmaktadır, </a:t>
            </a:r>
            <a:endParaRPr lang="tr-TR" dirty="0" smtClean="0"/>
          </a:p>
          <a:p>
            <a:r>
              <a:rPr lang="tr-TR" dirty="0" smtClean="0"/>
              <a:t>değişik </a:t>
            </a:r>
            <a:r>
              <a:rPr lang="tr-TR" dirty="0"/>
              <a:t>derecelerde </a:t>
            </a:r>
            <a:r>
              <a:rPr lang="tr-TR" dirty="0" err="1"/>
              <a:t>skrotal</a:t>
            </a:r>
            <a:r>
              <a:rPr lang="tr-TR" dirty="0"/>
              <a:t> ödeme bağlı büyümüş testis </a:t>
            </a:r>
            <a:r>
              <a:rPr lang="tr-TR" dirty="0" smtClean="0"/>
              <a:t> </a:t>
            </a:r>
          </a:p>
          <a:p>
            <a:r>
              <a:rPr lang="tr-TR" dirty="0" smtClean="0"/>
              <a:t>Aralıklı </a:t>
            </a:r>
            <a:r>
              <a:rPr lang="tr-TR" dirty="0" err="1"/>
              <a:t>torsiyonda</a:t>
            </a:r>
            <a:r>
              <a:rPr lang="tr-TR" dirty="0"/>
              <a:t> </a:t>
            </a:r>
            <a:r>
              <a:rPr lang="tr-TR" dirty="0">
                <a:solidFill>
                  <a:srgbClr val="FFFF00"/>
                </a:solidFill>
              </a:rPr>
              <a:t>ağrı birkaç dakika ile birkaç saat arasında </a:t>
            </a:r>
            <a:r>
              <a:rPr lang="tr-TR" dirty="0" err="1">
                <a:solidFill>
                  <a:srgbClr val="FFFF00"/>
                </a:solidFill>
              </a:rPr>
              <a:t>spontan</a:t>
            </a:r>
            <a:r>
              <a:rPr lang="tr-TR" dirty="0">
                <a:solidFill>
                  <a:srgbClr val="FFFF00"/>
                </a:solidFill>
              </a:rPr>
              <a:t> kaybolur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tipten tekrarlayan ağrı öyküsü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skrotal</a:t>
            </a:r>
            <a:r>
              <a:rPr lang="tr-TR" dirty="0" smtClean="0"/>
              <a:t> </a:t>
            </a:r>
            <a:r>
              <a:rPr lang="tr-TR" dirty="0" err="1"/>
              <a:t>orkiopeksi</a:t>
            </a:r>
            <a:r>
              <a:rPr lang="tr-TR" dirty="0"/>
              <a:t> sıklıkla </a:t>
            </a:r>
            <a:r>
              <a:rPr lang="tr-TR" dirty="0" err="1" smtClean="0"/>
              <a:t>küratiftir</a:t>
            </a:r>
            <a:endParaRPr lang="tr-TR" dirty="0" smtClean="0"/>
          </a:p>
          <a:p>
            <a:r>
              <a:rPr lang="tr-TR" dirty="0" smtClean="0"/>
              <a:t>Karşı </a:t>
            </a:r>
            <a:r>
              <a:rPr lang="tr-TR" dirty="0"/>
              <a:t>taraf testise </a:t>
            </a:r>
            <a:r>
              <a:rPr lang="tr-TR" dirty="0" err="1"/>
              <a:t>profilaktik</a:t>
            </a:r>
            <a:r>
              <a:rPr lang="tr-TR" dirty="0"/>
              <a:t> </a:t>
            </a:r>
            <a:r>
              <a:rPr lang="tr-TR" dirty="0" err="1"/>
              <a:t>orkiopeksi</a:t>
            </a:r>
            <a:r>
              <a:rPr lang="tr-TR" dirty="0"/>
              <a:t> de aynı seansta önerilir.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0641-7056-4E71-8876-65F5B9C3E794}" type="datetime1">
              <a:rPr lang="tr-TR" smtClean="0"/>
              <a:t>30.05.2014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82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</a:t>
            </a:r>
            <a:r>
              <a:rPr lang="tr-TR" dirty="0"/>
              <a:t>testis ve </a:t>
            </a:r>
            <a:r>
              <a:rPr lang="tr-TR" dirty="0" err="1" smtClean="0"/>
              <a:t>apendiks</a:t>
            </a:r>
            <a:r>
              <a:rPr lang="tr-TR" dirty="0" smtClean="0"/>
              <a:t> </a:t>
            </a:r>
            <a:r>
              <a:rPr lang="tr-TR" dirty="0" err="1" smtClean="0"/>
              <a:t>epididimis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Apendiks</a:t>
            </a:r>
            <a:r>
              <a:rPr lang="tr-TR" dirty="0" smtClean="0"/>
              <a:t> </a:t>
            </a:r>
            <a:r>
              <a:rPr lang="tr-TR" dirty="0"/>
              <a:t>testis </a:t>
            </a:r>
            <a:r>
              <a:rPr lang="tr-TR" dirty="0" smtClean="0"/>
              <a:t>(</a:t>
            </a:r>
            <a:r>
              <a:rPr lang="tr-TR" dirty="0" err="1" smtClean="0"/>
              <a:t>Müllerien</a:t>
            </a:r>
            <a:r>
              <a:rPr lang="tr-TR" dirty="0" smtClean="0"/>
              <a:t>) ve </a:t>
            </a:r>
            <a:r>
              <a:rPr lang="tr-TR" dirty="0" err="1" smtClean="0"/>
              <a:t>apendiks</a:t>
            </a:r>
            <a:r>
              <a:rPr lang="tr-TR" dirty="0" smtClean="0"/>
              <a:t> </a:t>
            </a:r>
            <a:r>
              <a:rPr lang="tr-TR" dirty="0" err="1" smtClean="0"/>
              <a:t>epididimislerin</a:t>
            </a:r>
            <a:r>
              <a:rPr lang="tr-TR" dirty="0" smtClean="0"/>
              <a:t> (</a:t>
            </a:r>
            <a:r>
              <a:rPr lang="tr-TR" dirty="0" err="1" smtClean="0"/>
              <a:t>Wolf</a:t>
            </a:r>
            <a:r>
              <a:rPr lang="tr-TR" dirty="0" smtClean="0"/>
              <a:t> kanalı artığı) </a:t>
            </a:r>
            <a:r>
              <a:rPr lang="tr-TR" dirty="0" err="1" smtClean="0"/>
              <a:t>torsiyonu</a:t>
            </a:r>
            <a:r>
              <a:rPr lang="tr-TR" dirty="0" smtClean="0"/>
              <a:t> </a:t>
            </a:r>
            <a:r>
              <a:rPr lang="tr-TR" dirty="0"/>
              <a:t>ile gelişen patolojilerdir. </a:t>
            </a:r>
            <a:endParaRPr lang="tr-TR" dirty="0" smtClean="0"/>
          </a:p>
          <a:p>
            <a:r>
              <a:rPr lang="tr-TR" dirty="0" err="1" smtClean="0"/>
              <a:t>Adölesanlarda</a:t>
            </a:r>
            <a:r>
              <a:rPr lang="tr-TR" dirty="0" smtClean="0"/>
              <a:t> </a:t>
            </a:r>
            <a:r>
              <a:rPr lang="tr-TR" dirty="0"/>
              <a:t>her ikisi de </a:t>
            </a:r>
            <a:r>
              <a:rPr lang="tr-TR" dirty="0" err="1"/>
              <a:t>torsiyone</a:t>
            </a:r>
            <a:r>
              <a:rPr lang="tr-TR" dirty="0"/>
              <a:t> olmaya meyillidir, </a:t>
            </a:r>
            <a:endParaRPr lang="tr-TR" dirty="0" smtClean="0"/>
          </a:p>
          <a:p>
            <a:r>
              <a:rPr lang="tr-TR" dirty="0"/>
              <a:t>Ö</a:t>
            </a:r>
            <a:r>
              <a:rPr lang="tr-TR" dirty="0" smtClean="0"/>
              <a:t>zellikle </a:t>
            </a:r>
            <a:r>
              <a:rPr lang="tr-TR" dirty="0"/>
              <a:t>de </a:t>
            </a:r>
            <a:r>
              <a:rPr lang="tr-TR" dirty="0" err="1">
                <a:solidFill>
                  <a:srgbClr val="FFFF00"/>
                </a:solidFill>
              </a:rPr>
              <a:t>hormonal</a:t>
            </a:r>
            <a:r>
              <a:rPr lang="tr-TR" dirty="0">
                <a:solidFill>
                  <a:srgbClr val="FFFF00"/>
                </a:solidFill>
              </a:rPr>
              <a:t> uyarıya bağlı olarak kitle artışı olması ve bağlı olduğu küçük vasküler </a:t>
            </a:r>
            <a:r>
              <a:rPr lang="tr-TR" dirty="0" err="1">
                <a:solidFill>
                  <a:srgbClr val="FFFF00"/>
                </a:solidFill>
              </a:rPr>
              <a:t>pedikül</a:t>
            </a:r>
            <a:r>
              <a:rPr lang="tr-TR" dirty="0">
                <a:solidFill>
                  <a:srgbClr val="FFFF00"/>
                </a:solidFill>
              </a:rPr>
              <a:t> etrafında </a:t>
            </a:r>
            <a:r>
              <a:rPr lang="tr-TR" dirty="0" err="1">
                <a:solidFill>
                  <a:srgbClr val="FFFF00"/>
                </a:solidFill>
              </a:rPr>
              <a:t>torsiyone</a:t>
            </a:r>
            <a:r>
              <a:rPr lang="tr-TR" dirty="0">
                <a:solidFill>
                  <a:srgbClr val="FFFF00"/>
                </a:solidFill>
              </a:rPr>
              <a:t> olmaya eğilim </a:t>
            </a:r>
            <a:r>
              <a:rPr lang="tr-TR" dirty="0"/>
              <a:t>artmıştır. </a:t>
            </a:r>
            <a:endParaRPr lang="tr-TR" dirty="0" smtClean="0"/>
          </a:p>
          <a:p>
            <a:r>
              <a:rPr lang="tr-TR" dirty="0" smtClean="0"/>
              <a:t>Uzun </a:t>
            </a:r>
            <a:r>
              <a:rPr lang="tr-TR" dirty="0" err="1"/>
              <a:t>apendikslerin</a:t>
            </a:r>
            <a:r>
              <a:rPr lang="tr-TR" dirty="0"/>
              <a:t> </a:t>
            </a:r>
            <a:r>
              <a:rPr lang="tr-TR" dirty="0" err="1"/>
              <a:t>torsiyonu</a:t>
            </a:r>
            <a:r>
              <a:rPr lang="tr-TR" dirty="0"/>
              <a:t> sonrası gelişen </a:t>
            </a:r>
            <a:r>
              <a:rPr lang="tr-TR" dirty="0" err="1"/>
              <a:t>enflamasyon</a:t>
            </a:r>
            <a:r>
              <a:rPr lang="tr-TR" dirty="0"/>
              <a:t> kliniği belirler. </a:t>
            </a:r>
            <a:endParaRPr lang="tr-TR" dirty="0" smtClean="0"/>
          </a:p>
          <a:p>
            <a:r>
              <a:rPr lang="tr-TR" dirty="0" smtClean="0">
                <a:solidFill>
                  <a:srgbClr val="FFFF00"/>
                </a:solidFill>
              </a:rPr>
              <a:t>Genelde </a:t>
            </a:r>
            <a:r>
              <a:rPr lang="tr-TR" dirty="0">
                <a:solidFill>
                  <a:srgbClr val="FFFF00"/>
                </a:solidFill>
              </a:rPr>
              <a:t>16 yaş sonrası </a:t>
            </a:r>
            <a:r>
              <a:rPr lang="tr-TR" dirty="0"/>
              <a:t>erkeklerde görülür. </a:t>
            </a:r>
            <a:endParaRPr lang="tr-TR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C9B6-3A7B-48EB-8089-45F6E3242335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39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94" y="4077072"/>
            <a:ext cx="2059306" cy="189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skrotum-Torsiyon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Skrotumda</a:t>
            </a:r>
            <a:r>
              <a:rPr lang="en-US" sz="2800" dirty="0"/>
              <a:t> </a:t>
            </a:r>
            <a:r>
              <a:rPr lang="en-US" sz="2800" dirty="0" err="1"/>
              <a:t>ani</a:t>
            </a:r>
            <a:r>
              <a:rPr lang="en-US" sz="2800" dirty="0"/>
              <a:t> </a:t>
            </a:r>
            <a:r>
              <a:rPr lang="en-US" sz="2800" dirty="0" smtClean="0"/>
              <a:t>a</a:t>
            </a:r>
            <a:r>
              <a:rPr lang="tr-TR" sz="2800" dirty="0" smtClean="0"/>
              <a:t>ğ</a:t>
            </a:r>
            <a:r>
              <a:rPr lang="en-US" sz="2800" dirty="0" smtClean="0"/>
              <a:t>r</a:t>
            </a:r>
            <a:r>
              <a:rPr lang="tr-TR" sz="2800" dirty="0" smtClean="0"/>
              <a:t>ı</a:t>
            </a:r>
            <a:r>
              <a:rPr lang="en-US" sz="2800" dirty="0" smtClean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smtClean="0"/>
              <a:t>şiş</a:t>
            </a:r>
            <a:r>
              <a:rPr lang="en-US" sz="2800" dirty="0" err="1" smtClean="0"/>
              <a:t>likle</a:t>
            </a:r>
            <a:r>
              <a:rPr lang="tr-TR" sz="2800" dirty="0" smtClean="0"/>
              <a:t> </a:t>
            </a:r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err="1" smtClean="0">
                <a:sym typeface="Wingdings" panose="05000000000000000000" pitchFamily="2" charset="2"/>
              </a:rPr>
              <a:t>torsiyon</a:t>
            </a:r>
            <a:r>
              <a:rPr lang="tr-TR" sz="2800" dirty="0" smtClean="0">
                <a:sym typeface="Wingdings" panose="05000000000000000000" pitchFamily="2" charset="2"/>
              </a:rPr>
              <a:t>?</a:t>
            </a:r>
            <a:endParaRPr lang="tr-TR" sz="2800" dirty="0" smtClean="0"/>
          </a:p>
          <a:p>
            <a:r>
              <a:rPr lang="tr-TR" sz="2800" dirty="0" smtClean="0"/>
              <a:t>En önemli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  <a:r>
              <a:rPr lang="en-US" sz="2800" dirty="0" err="1" smtClean="0"/>
              <a:t>skrotum</a:t>
            </a:r>
            <a:r>
              <a:rPr lang="tr-TR" sz="2800" dirty="0" smtClean="0"/>
              <a:t> nedeni </a:t>
            </a:r>
            <a:r>
              <a:rPr lang="tr-TR" sz="2800" dirty="0" err="1" smtClean="0"/>
              <a:t>torsiyon</a:t>
            </a:r>
            <a:endParaRPr lang="tr-TR" sz="2800" dirty="0" smtClean="0"/>
          </a:p>
          <a:p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smtClean="0"/>
              <a:t>Acil müdahale gerekli</a:t>
            </a:r>
          </a:p>
          <a:p>
            <a:r>
              <a:rPr lang="tr-TR" sz="2800" dirty="0" err="1" smtClean="0"/>
              <a:t>Anamnez</a:t>
            </a:r>
            <a:r>
              <a:rPr lang="tr-TR" sz="2800" dirty="0" smtClean="0"/>
              <a:t> + FM + Görüntüleme </a:t>
            </a:r>
            <a:r>
              <a:rPr lang="tr-TR" sz="2800" dirty="0" smtClean="0">
                <a:sym typeface="Wingdings" panose="05000000000000000000" pitchFamily="2" charset="2"/>
              </a:rPr>
              <a:t>doğru  tanı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99CD-9F94-4209-83EB-0F8AE1E15691}" type="datetime1">
              <a:rPr lang="tr-TR" smtClean="0"/>
              <a:t>30.05.2014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8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Klinik-Bulgular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Semptomlar</a:t>
            </a:r>
            <a:r>
              <a:rPr lang="tr-TR" dirty="0"/>
              <a:t>, sinsi başlayan </a:t>
            </a:r>
            <a:r>
              <a:rPr lang="tr-TR" dirty="0" err="1"/>
              <a:t>skrotal</a:t>
            </a:r>
            <a:r>
              <a:rPr lang="tr-TR" dirty="0"/>
              <a:t> </a:t>
            </a:r>
            <a:r>
              <a:rPr lang="tr-TR" dirty="0" smtClean="0"/>
              <a:t>rahatsızlık</a:t>
            </a:r>
            <a:r>
              <a:rPr lang="tr-TR" dirty="0" smtClean="0">
                <a:sym typeface="Wingdings" panose="05000000000000000000" pitchFamily="2" charset="2"/>
              </a:rPr>
              <a:t> akut </a:t>
            </a:r>
            <a:r>
              <a:rPr lang="tr-TR" dirty="0" err="1" smtClean="0">
                <a:sym typeface="Wingdings" panose="05000000000000000000" pitchFamily="2" charset="2"/>
              </a:rPr>
              <a:t>skrotum</a:t>
            </a:r>
            <a:r>
              <a:rPr lang="tr-TR" dirty="0" smtClean="0">
                <a:sym typeface="Wingdings" panose="05000000000000000000" pitchFamily="2" charset="2"/>
              </a:rPr>
              <a:t> spektrum</a:t>
            </a:r>
          </a:p>
          <a:p>
            <a:r>
              <a:rPr lang="tr-TR" dirty="0" err="1" smtClean="0"/>
              <a:t>Apendiks</a:t>
            </a:r>
            <a:r>
              <a:rPr lang="tr-TR" dirty="0" smtClean="0"/>
              <a:t> testis ve </a:t>
            </a:r>
            <a:r>
              <a:rPr lang="tr-TR" dirty="0" err="1"/>
              <a:t>epididim</a:t>
            </a:r>
            <a:r>
              <a:rPr lang="tr-TR" dirty="0"/>
              <a:t> </a:t>
            </a:r>
            <a:r>
              <a:rPr lang="tr-TR" dirty="0" err="1"/>
              <a:t>torsiyonunu</a:t>
            </a:r>
            <a:r>
              <a:rPr lang="tr-TR" dirty="0"/>
              <a:t> klinik olarak ayırt etmek </a:t>
            </a:r>
            <a:r>
              <a:rPr lang="tr-TR" dirty="0" smtClean="0"/>
              <a:t>zor</a:t>
            </a:r>
          </a:p>
          <a:p>
            <a:r>
              <a:rPr lang="tr-TR" dirty="0">
                <a:solidFill>
                  <a:srgbClr val="FFFF00"/>
                </a:solidFill>
              </a:rPr>
              <a:t>Şiddetli ve ani bir </a:t>
            </a:r>
            <a:r>
              <a:rPr lang="tr-TR" dirty="0" err="1">
                <a:solidFill>
                  <a:srgbClr val="FFFF00"/>
                </a:solidFill>
              </a:rPr>
              <a:t>testiküler</a:t>
            </a:r>
            <a:r>
              <a:rPr lang="tr-TR" dirty="0">
                <a:solidFill>
                  <a:srgbClr val="FFFF00"/>
                </a:solidFill>
              </a:rPr>
              <a:t> ağrı </a:t>
            </a:r>
            <a:r>
              <a:rPr lang="tr-TR" dirty="0"/>
              <a:t>ile olay başlar, ardından </a:t>
            </a:r>
            <a:r>
              <a:rPr lang="tr-TR" dirty="0">
                <a:solidFill>
                  <a:srgbClr val="FFFF00"/>
                </a:solidFill>
              </a:rPr>
              <a:t>testisin veya </a:t>
            </a:r>
            <a:r>
              <a:rPr lang="tr-TR" dirty="0" err="1">
                <a:solidFill>
                  <a:srgbClr val="FFFF00"/>
                </a:solidFill>
              </a:rPr>
              <a:t>epididimisin</a:t>
            </a:r>
            <a:r>
              <a:rPr lang="tr-TR" dirty="0">
                <a:solidFill>
                  <a:srgbClr val="FFFF00"/>
                </a:solidFill>
              </a:rPr>
              <a:t> üst bölümünde kitle ele gelmesi </a:t>
            </a:r>
            <a:r>
              <a:rPr lang="tr-TR" dirty="0" err="1">
                <a:solidFill>
                  <a:srgbClr val="00B0F0"/>
                </a:solidFill>
              </a:rPr>
              <a:t>patognomoniktir</a:t>
            </a:r>
            <a:r>
              <a:rPr lang="tr-TR" dirty="0">
                <a:solidFill>
                  <a:srgbClr val="00B0F0"/>
                </a:solidFill>
              </a:rPr>
              <a:t>.</a:t>
            </a:r>
          </a:p>
          <a:p>
            <a:r>
              <a:rPr lang="tr-TR" dirty="0" smtClean="0"/>
              <a:t>Bazı </a:t>
            </a:r>
            <a:r>
              <a:rPr lang="tr-TR" dirty="0"/>
              <a:t>durumlarda </a:t>
            </a:r>
            <a:r>
              <a:rPr lang="tr-TR" dirty="0" err="1"/>
              <a:t>infarkte</a:t>
            </a:r>
            <a:r>
              <a:rPr lang="tr-TR" dirty="0"/>
              <a:t> olmuş </a:t>
            </a:r>
            <a:r>
              <a:rPr lang="tr-TR" dirty="0" err="1"/>
              <a:t>apendiks</a:t>
            </a:r>
            <a:r>
              <a:rPr lang="tr-TR" dirty="0"/>
              <a:t> ciltten görünebilir, buna </a:t>
            </a:r>
            <a:r>
              <a:rPr lang="tr-TR" dirty="0">
                <a:solidFill>
                  <a:srgbClr val="00B0F0"/>
                </a:solidFill>
              </a:rPr>
              <a:t>mavi nokta belirtisi </a:t>
            </a:r>
            <a:r>
              <a:rPr lang="tr-TR" dirty="0"/>
              <a:t>denir.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94CF-C925-4009-AE64-E790764AAA33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1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Klinik-Bulgular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Palpasyonda</a:t>
            </a:r>
            <a:r>
              <a:rPr lang="tr-TR" dirty="0"/>
              <a:t> </a:t>
            </a:r>
            <a:r>
              <a:rPr lang="tr-TR" dirty="0" err="1"/>
              <a:t>apendiks</a:t>
            </a:r>
            <a:r>
              <a:rPr lang="tr-TR" dirty="0"/>
              <a:t> ödemli ve şiş, testis ise normal </a:t>
            </a:r>
            <a:r>
              <a:rPr lang="tr-TR" dirty="0" err="1"/>
              <a:t>palpe</a:t>
            </a:r>
            <a:r>
              <a:rPr lang="tr-TR" dirty="0"/>
              <a:t> edilir. </a:t>
            </a:r>
          </a:p>
          <a:p>
            <a:r>
              <a:rPr lang="tr-TR" dirty="0" smtClean="0"/>
              <a:t>Erken evrede </a:t>
            </a:r>
            <a:r>
              <a:rPr lang="tr-TR" dirty="0"/>
              <a:t>testisin üst kutbunda veya </a:t>
            </a:r>
            <a:r>
              <a:rPr lang="tr-TR" dirty="0" err="1"/>
              <a:t>epididimde</a:t>
            </a:r>
            <a:r>
              <a:rPr lang="tr-TR" dirty="0"/>
              <a:t> </a:t>
            </a:r>
            <a:r>
              <a:rPr lang="tr-TR" dirty="0">
                <a:solidFill>
                  <a:srgbClr val="FFFF00"/>
                </a:solidFill>
              </a:rPr>
              <a:t>lokalize ağrı </a:t>
            </a:r>
            <a:r>
              <a:rPr lang="tr-TR" dirty="0"/>
              <a:t>duyarlar, hassas bir nodül de </a:t>
            </a:r>
            <a:r>
              <a:rPr lang="tr-TR" dirty="0" err="1"/>
              <a:t>palpe</a:t>
            </a:r>
            <a:r>
              <a:rPr lang="tr-TR" dirty="0"/>
              <a:t> edilebilir. </a:t>
            </a:r>
          </a:p>
          <a:p>
            <a:r>
              <a:rPr lang="tr-TR" dirty="0" err="1"/>
              <a:t>İnflamatuvar</a:t>
            </a:r>
            <a:r>
              <a:rPr lang="tr-TR" dirty="0"/>
              <a:t> </a:t>
            </a:r>
            <a:r>
              <a:rPr lang="tr-TR" dirty="0" smtClean="0"/>
              <a:t>değişiklikler belirginse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 smtClean="0"/>
              <a:t>skrotum</a:t>
            </a:r>
            <a:r>
              <a:rPr lang="tr-TR" dirty="0" smtClean="0"/>
              <a:t> </a:t>
            </a:r>
            <a:r>
              <a:rPr lang="tr-TR" dirty="0"/>
              <a:t>duvarında ödem ve </a:t>
            </a:r>
            <a:r>
              <a:rPr lang="tr-TR" dirty="0" err="1"/>
              <a:t>eritem</a:t>
            </a:r>
            <a:r>
              <a:rPr lang="tr-TR" dirty="0"/>
              <a:t> ciddi </a:t>
            </a:r>
            <a:r>
              <a:rPr lang="tr-TR" dirty="0" smtClean="0"/>
              <a:t>olabilir</a:t>
            </a:r>
            <a:endParaRPr lang="tr-TR" dirty="0"/>
          </a:p>
          <a:p>
            <a:r>
              <a:rPr lang="tr-TR" dirty="0" err="1">
                <a:solidFill>
                  <a:srgbClr val="FFFF00"/>
                </a:solidFill>
              </a:rPr>
              <a:t>Kremasterik</a:t>
            </a:r>
            <a:r>
              <a:rPr lang="tr-TR" dirty="0">
                <a:solidFill>
                  <a:srgbClr val="FFFF00"/>
                </a:solidFill>
              </a:rPr>
              <a:t> refleks mevcut olabilir,</a:t>
            </a:r>
            <a:r>
              <a:rPr lang="tr-TR" dirty="0"/>
              <a:t> testis de mobil olabilir.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078E-DDEC-4477-97D4-820EA8C9D3A6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6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Radyonüklid</a:t>
            </a:r>
            <a:r>
              <a:rPr lang="tr-TR" dirty="0"/>
              <a:t> tarama </a:t>
            </a:r>
            <a:r>
              <a:rPr lang="tr-TR" dirty="0" smtClean="0"/>
              <a:t>(Tc99m sintigrafi) veya</a:t>
            </a:r>
          </a:p>
          <a:p>
            <a:r>
              <a:rPr lang="tr-TR" dirty="0" smtClean="0"/>
              <a:t>RDUS çalışmalar </a:t>
            </a:r>
            <a:r>
              <a:rPr lang="tr-TR" dirty="0"/>
              <a:t>normal veya artmış kan akımını gösterebilir ve </a:t>
            </a:r>
            <a:endParaRPr lang="tr-TR" dirty="0" smtClean="0"/>
          </a:p>
          <a:p>
            <a:r>
              <a:rPr lang="tr-TR" dirty="0" smtClean="0"/>
              <a:t>USG </a:t>
            </a:r>
            <a:r>
              <a:rPr lang="tr-TR" dirty="0"/>
              <a:t>görüntüleme şişkin </a:t>
            </a:r>
            <a:r>
              <a:rPr lang="tr-TR" dirty="0" err="1"/>
              <a:t>apendiksi</a:t>
            </a:r>
            <a:r>
              <a:rPr lang="tr-TR" dirty="0"/>
              <a:t> tanımlar. </a:t>
            </a:r>
          </a:p>
          <a:p>
            <a:r>
              <a:rPr lang="tr-TR" dirty="0"/>
              <a:t>Sıklıkla “</a:t>
            </a:r>
            <a:r>
              <a:rPr lang="tr-TR" dirty="0" err="1"/>
              <a:t>epididimit</a:t>
            </a:r>
            <a:r>
              <a:rPr lang="tr-TR" dirty="0"/>
              <a:t>” olarak yorumlanır fakat bakteriyel kaynak gösterilemez.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57E-EDE7-47CF-B3F8-662CA00B3C3F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Klinik + görüntüleme </a:t>
            </a:r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err="1" smtClean="0"/>
              <a:t>Apendiks</a:t>
            </a:r>
            <a:r>
              <a:rPr lang="tr-TR" sz="2800" dirty="0" smtClean="0"/>
              <a:t> </a:t>
            </a:r>
            <a:r>
              <a:rPr lang="tr-TR" sz="2800" dirty="0" err="1"/>
              <a:t>torsiyonu</a:t>
            </a:r>
            <a:r>
              <a:rPr lang="tr-TR" sz="2800" dirty="0"/>
              <a:t> tanısı </a:t>
            </a:r>
            <a:r>
              <a:rPr lang="tr-TR" sz="2800" dirty="0" smtClean="0">
                <a:sym typeface="Wingdings" panose="05000000000000000000" pitchFamily="2" charset="2"/>
              </a:rPr>
              <a:t> konservatif</a:t>
            </a:r>
            <a:r>
              <a:rPr lang="tr-TR" sz="2800" dirty="0" smtClean="0"/>
              <a:t> </a:t>
            </a:r>
            <a:r>
              <a:rPr lang="tr-TR" sz="2800" dirty="0"/>
              <a:t>tedavi </a:t>
            </a:r>
            <a:r>
              <a:rPr lang="tr-TR" sz="2800" dirty="0" smtClean="0"/>
              <a:t>çoğunda </a:t>
            </a:r>
            <a:r>
              <a:rPr lang="tr-TR" sz="2800" dirty="0" err="1"/>
              <a:t>spontan</a:t>
            </a:r>
            <a:r>
              <a:rPr lang="tr-TR" sz="2800" dirty="0"/>
              <a:t> düzelme </a:t>
            </a:r>
          </a:p>
          <a:p>
            <a:r>
              <a:rPr lang="tr-TR" sz="2800" dirty="0" smtClean="0">
                <a:solidFill>
                  <a:srgbClr val="FFFF00"/>
                </a:solidFill>
              </a:rPr>
              <a:t>Konservatif</a:t>
            </a:r>
            <a:r>
              <a:rPr lang="tr-TR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aktivitenin kısıtlanması, a</a:t>
            </a:r>
            <a:r>
              <a:rPr lang="tr-TR" sz="2800" dirty="0" smtClean="0">
                <a:solidFill>
                  <a:srgbClr val="FFFF00"/>
                </a:solidFill>
              </a:rPr>
              <a:t>naljezik </a:t>
            </a:r>
            <a:r>
              <a:rPr lang="tr-TR" sz="2800" dirty="0">
                <a:solidFill>
                  <a:srgbClr val="FFFF00"/>
                </a:solidFill>
              </a:rPr>
              <a:t>ve </a:t>
            </a:r>
            <a:r>
              <a:rPr lang="tr-TR" sz="2800" dirty="0" err="1">
                <a:solidFill>
                  <a:srgbClr val="FFFF00"/>
                </a:solidFill>
              </a:rPr>
              <a:t>skrotal</a:t>
            </a:r>
            <a:r>
              <a:rPr lang="tr-TR" sz="2800" dirty="0">
                <a:solidFill>
                  <a:srgbClr val="FFFF00"/>
                </a:solidFill>
              </a:rPr>
              <a:t> destek-</a:t>
            </a:r>
            <a:r>
              <a:rPr lang="tr-TR" sz="2800" dirty="0" err="1">
                <a:solidFill>
                  <a:srgbClr val="FFFF00"/>
                </a:solidFill>
              </a:rPr>
              <a:t>elevasyon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endParaRPr lang="tr-TR" sz="2800" dirty="0" smtClean="0">
              <a:solidFill>
                <a:srgbClr val="FFFF00"/>
              </a:solidFill>
            </a:endParaRPr>
          </a:p>
          <a:p>
            <a:r>
              <a:rPr lang="tr-TR" sz="2800" dirty="0" smtClean="0"/>
              <a:t>Ağrı </a:t>
            </a:r>
            <a:r>
              <a:rPr lang="tr-TR" sz="2800" dirty="0"/>
              <a:t>ve </a:t>
            </a:r>
            <a:r>
              <a:rPr lang="tr-TR" sz="2800" dirty="0" err="1"/>
              <a:t>skrotal</a:t>
            </a:r>
            <a:r>
              <a:rPr lang="tr-TR" sz="2800" dirty="0"/>
              <a:t> </a:t>
            </a:r>
            <a:r>
              <a:rPr lang="tr-TR" sz="2800" dirty="0" smtClean="0"/>
              <a:t>ödem </a:t>
            </a:r>
            <a:r>
              <a:rPr lang="tr-TR" sz="2800" dirty="0"/>
              <a:t>5-7 günde </a:t>
            </a:r>
            <a:r>
              <a:rPr lang="tr-TR" sz="2800" dirty="0" smtClean="0"/>
              <a:t>kaybolur</a:t>
            </a:r>
            <a:endParaRPr lang="tr-TR" sz="2800" dirty="0"/>
          </a:p>
          <a:p>
            <a:r>
              <a:rPr lang="tr-TR" sz="2800" dirty="0" smtClean="0">
                <a:solidFill>
                  <a:srgbClr val="FF9933"/>
                </a:solidFill>
              </a:rPr>
              <a:t>Testis </a:t>
            </a:r>
            <a:r>
              <a:rPr lang="tr-TR" sz="2800" dirty="0" err="1">
                <a:solidFill>
                  <a:srgbClr val="FF9933"/>
                </a:solidFill>
              </a:rPr>
              <a:t>torsiyonu</a:t>
            </a:r>
            <a:r>
              <a:rPr lang="tr-TR" sz="2800" dirty="0">
                <a:solidFill>
                  <a:srgbClr val="FF9933"/>
                </a:solidFill>
              </a:rPr>
              <a:t> ile ayırıcı tanısı yapılamaz </a:t>
            </a:r>
            <a:r>
              <a:rPr lang="tr-TR" sz="2800" dirty="0" smtClean="0">
                <a:solidFill>
                  <a:srgbClr val="FF9933"/>
                </a:solidFill>
              </a:rPr>
              <a:t>ise, </a:t>
            </a:r>
          </a:p>
          <a:p>
            <a:r>
              <a:rPr lang="tr-TR" sz="2800" dirty="0" smtClean="0">
                <a:solidFill>
                  <a:srgbClr val="FF9933"/>
                </a:solidFill>
              </a:rPr>
              <a:t>Konservatif tedavi başarısız ise </a:t>
            </a:r>
            <a:r>
              <a:rPr lang="tr-TR" sz="2800" dirty="0" err="1" smtClean="0">
                <a:solidFill>
                  <a:srgbClr val="FFFF00"/>
                </a:solidFill>
              </a:rPr>
              <a:t>eksplorasyon</a:t>
            </a:r>
            <a:r>
              <a:rPr lang="tr-TR" sz="2800" dirty="0" smtClean="0"/>
              <a:t> </a:t>
            </a:r>
            <a:endParaRPr lang="tr-TR" sz="2800" dirty="0"/>
          </a:p>
          <a:p>
            <a:r>
              <a:rPr lang="tr-TR" sz="2800" dirty="0" smtClean="0"/>
              <a:t>Ameliyat </a:t>
            </a:r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err="1" smtClean="0">
                <a:sym typeface="Wingdings" panose="05000000000000000000" pitchFamily="2" charset="2"/>
              </a:rPr>
              <a:t>A</a:t>
            </a:r>
            <a:r>
              <a:rPr lang="tr-TR" sz="2800" dirty="0" err="1" smtClean="0"/>
              <a:t>pendiks</a:t>
            </a:r>
            <a:r>
              <a:rPr lang="tr-TR" sz="2800" dirty="0" smtClean="0"/>
              <a:t> </a:t>
            </a:r>
            <a:r>
              <a:rPr lang="tr-TR" sz="2800" dirty="0"/>
              <a:t>eksize </a:t>
            </a:r>
            <a:r>
              <a:rPr lang="tr-TR" sz="2800" dirty="0" smtClean="0"/>
              <a:t>edilir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968A-B126-4017-A0BF-16241FA3BFD8}" type="datetime1">
              <a:rPr lang="tr-TR" smtClean="0"/>
              <a:t>30.05.2014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07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Akut </a:t>
            </a:r>
            <a:r>
              <a:rPr lang="tr-TR" sz="2800" dirty="0" err="1" smtClean="0"/>
              <a:t>skrotal</a:t>
            </a:r>
            <a:r>
              <a:rPr lang="tr-TR" sz="2800" dirty="0" smtClean="0"/>
              <a:t> </a:t>
            </a:r>
            <a:r>
              <a:rPr lang="tr-TR" sz="2800" dirty="0" err="1" smtClean="0"/>
              <a:t>ağrı</a:t>
            </a:r>
            <a:r>
              <a:rPr lang="tr-TR" sz="2800" dirty="0" err="1" smtClean="0">
                <a:sym typeface="Wingdings" panose="05000000000000000000" pitchFamily="2" charset="2"/>
              </a:rPr>
              <a:t></a:t>
            </a:r>
            <a:r>
              <a:rPr lang="tr-TR" sz="2800" dirty="0" err="1" smtClean="0"/>
              <a:t>RDUS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Prehn</a:t>
            </a:r>
            <a:r>
              <a:rPr lang="tr-TR" sz="2800" dirty="0" smtClean="0"/>
              <a:t> bulgusu, </a:t>
            </a:r>
            <a:r>
              <a:rPr lang="tr-TR" sz="2800" dirty="0" err="1" smtClean="0"/>
              <a:t>kremasterik</a:t>
            </a:r>
            <a:r>
              <a:rPr lang="tr-TR" sz="2800" dirty="0" smtClean="0"/>
              <a:t> refleks</a:t>
            </a:r>
          </a:p>
          <a:p>
            <a:r>
              <a:rPr lang="tr-TR" sz="2800" dirty="0" smtClean="0"/>
              <a:t>Çan tokmağı </a:t>
            </a:r>
            <a:r>
              <a:rPr lang="tr-TR" sz="2800" dirty="0" err="1" smtClean="0"/>
              <a:t>deformitesi</a:t>
            </a:r>
            <a:endParaRPr lang="tr-TR" sz="2800" dirty="0" smtClean="0"/>
          </a:p>
          <a:p>
            <a:r>
              <a:rPr lang="tr-TR" sz="2800" dirty="0" err="1" smtClean="0"/>
              <a:t>Torsiyon</a:t>
            </a:r>
            <a:r>
              <a:rPr lang="tr-TR" sz="2800" dirty="0" smtClean="0"/>
              <a:t> içe, </a:t>
            </a:r>
            <a:r>
              <a:rPr lang="tr-TR" sz="2800" dirty="0" err="1" smtClean="0"/>
              <a:t>detorsiyon</a:t>
            </a:r>
            <a:r>
              <a:rPr lang="tr-TR" sz="2800" dirty="0" smtClean="0"/>
              <a:t> dışa (manuel)</a:t>
            </a:r>
            <a:r>
              <a:rPr lang="tr-TR" sz="2800" dirty="0" smtClean="0">
                <a:sym typeface="Wingdings" panose="05000000000000000000" pitchFamily="2" charset="2"/>
              </a:rPr>
              <a:t> RDUS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4-6 saatte müdahale, </a:t>
            </a:r>
            <a:r>
              <a:rPr lang="tr-TR" sz="2800" dirty="0" smtClean="0"/>
              <a:t>Karşı testisin </a:t>
            </a:r>
            <a:r>
              <a:rPr lang="tr-TR" sz="2800" dirty="0" err="1" smtClean="0"/>
              <a:t>fiksasyonu</a:t>
            </a:r>
            <a:endParaRPr lang="tr-TR" sz="2800" dirty="0" smtClean="0"/>
          </a:p>
          <a:p>
            <a:r>
              <a:rPr lang="tr-TR" sz="2800" dirty="0" smtClean="0"/>
              <a:t>I/R hasarını önleyici tedbirler</a:t>
            </a:r>
          </a:p>
          <a:p>
            <a:r>
              <a:rPr lang="tr-TR" sz="2800" dirty="0" smtClean="0"/>
              <a:t>Mavi nokta belirtisi</a:t>
            </a:r>
            <a:r>
              <a:rPr lang="tr-TR" sz="2800" dirty="0" smtClean="0">
                <a:sym typeface="Wingdings" panose="05000000000000000000" pitchFamily="2" charset="2"/>
              </a:rPr>
              <a:t> </a:t>
            </a:r>
            <a:r>
              <a:rPr lang="tr-TR" sz="2800" dirty="0" err="1" smtClean="0">
                <a:sym typeface="Wingdings" panose="05000000000000000000" pitchFamily="2" charset="2"/>
              </a:rPr>
              <a:t>apendiks</a:t>
            </a:r>
            <a:r>
              <a:rPr lang="tr-TR" sz="2800" dirty="0" smtClean="0">
                <a:sym typeface="Wingdings" panose="05000000000000000000" pitchFamily="2" charset="2"/>
              </a:rPr>
              <a:t> testis </a:t>
            </a:r>
            <a:r>
              <a:rPr lang="tr-TR" sz="2800" dirty="0" err="1" smtClean="0">
                <a:sym typeface="Wingdings" panose="05000000000000000000" pitchFamily="2" charset="2"/>
              </a:rPr>
              <a:t>torsiyonu</a:t>
            </a:r>
            <a:r>
              <a:rPr lang="tr-TR" sz="2800" dirty="0" smtClean="0">
                <a:sym typeface="Wingdings" panose="05000000000000000000" pitchFamily="2" charset="2"/>
              </a:rPr>
              <a:t>  konservatif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1499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Torsiyon</a:t>
            </a:r>
            <a:r>
              <a:rPr lang="tr-TR" dirty="0" smtClean="0"/>
              <a:t>-Tanım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1600200"/>
            <a:ext cx="8574757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Sıklıkla </a:t>
            </a:r>
            <a:r>
              <a:rPr lang="tr-TR" sz="2800" dirty="0" err="1"/>
              <a:t>adölesan</a:t>
            </a:r>
            <a:r>
              <a:rPr lang="tr-TR" sz="2800" dirty="0"/>
              <a:t> dönemde ortaya </a:t>
            </a:r>
            <a:r>
              <a:rPr lang="tr-TR" sz="2800" dirty="0" smtClean="0"/>
              <a:t>çıkan</a:t>
            </a:r>
          </a:p>
          <a:p>
            <a:r>
              <a:rPr lang="tr-TR" sz="2800" dirty="0" err="1" smtClean="0"/>
              <a:t>spermatik</a:t>
            </a:r>
            <a:r>
              <a:rPr lang="tr-TR" sz="2800" dirty="0" smtClean="0"/>
              <a:t> </a:t>
            </a:r>
            <a:r>
              <a:rPr lang="tr-TR" sz="2800" dirty="0"/>
              <a:t>kordun </a:t>
            </a:r>
            <a:r>
              <a:rPr lang="tr-TR" sz="2800" dirty="0" err="1"/>
              <a:t>torsiyonuna</a:t>
            </a:r>
            <a:r>
              <a:rPr lang="tr-TR" sz="2800" dirty="0"/>
              <a:t> bağlı </a:t>
            </a:r>
            <a:endParaRPr lang="tr-TR" sz="2800" dirty="0" smtClean="0"/>
          </a:p>
          <a:p>
            <a:r>
              <a:rPr lang="tr-TR" sz="2800" dirty="0" smtClean="0"/>
              <a:t>testise </a:t>
            </a:r>
            <a:r>
              <a:rPr lang="tr-TR" sz="2800" dirty="0"/>
              <a:t>olan kan akımındaki azalma ile karakterize </a:t>
            </a:r>
            <a:endParaRPr lang="tr-TR" sz="2800" dirty="0" smtClean="0"/>
          </a:p>
          <a:p>
            <a:r>
              <a:rPr lang="tr-TR" sz="2800" dirty="0" smtClean="0"/>
              <a:t>acil </a:t>
            </a:r>
            <a:r>
              <a:rPr lang="tr-TR" sz="2800" dirty="0"/>
              <a:t>müdahale gerektiren bir klinik </a:t>
            </a:r>
            <a:r>
              <a:rPr lang="tr-TR" sz="2800" dirty="0" smtClean="0"/>
              <a:t>tablo</a:t>
            </a:r>
          </a:p>
          <a:p>
            <a:r>
              <a:rPr lang="tr-TR" sz="2800" dirty="0" err="1"/>
              <a:t>Torsiyon</a:t>
            </a:r>
            <a:r>
              <a:rPr lang="tr-TR" sz="2800" dirty="0"/>
              <a:t>, testisin </a:t>
            </a:r>
            <a:r>
              <a:rPr lang="tr-TR" sz="2800" dirty="0" err="1"/>
              <a:t>spermatik</a:t>
            </a:r>
            <a:r>
              <a:rPr lang="tr-TR" sz="2800" dirty="0"/>
              <a:t> </a:t>
            </a:r>
            <a:r>
              <a:rPr lang="tr-TR" sz="2800" dirty="0" err="1"/>
              <a:t>kord</a:t>
            </a:r>
            <a:r>
              <a:rPr lang="tr-TR" sz="2800" dirty="0"/>
              <a:t> üzerinde dönmesidir, </a:t>
            </a:r>
            <a:endParaRPr lang="tr-TR" sz="2800" dirty="0" smtClean="0"/>
          </a:p>
          <a:p>
            <a:r>
              <a:rPr lang="tr-TR" sz="2800" dirty="0" smtClean="0">
                <a:sym typeface="Wingdings" panose="05000000000000000000" pitchFamily="2" charset="2"/>
              </a:rPr>
              <a:t> K</a:t>
            </a:r>
            <a:r>
              <a:rPr lang="tr-TR" sz="2800" dirty="0" smtClean="0"/>
              <a:t>an </a:t>
            </a:r>
            <a:r>
              <a:rPr lang="tr-TR" sz="2800" dirty="0"/>
              <a:t>akımı bozulur ve testiste </a:t>
            </a:r>
            <a:r>
              <a:rPr lang="tr-TR" sz="2800" dirty="0" err="1"/>
              <a:t>infarkt</a:t>
            </a:r>
            <a:r>
              <a:rPr lang="tr-TR" sz="2800" dirty="0"/>
              <a:t> meydana </a:t>
            </a:r>
            <a:r>
              <a:rPr lang="tr-TR" sz="2800" dirty="0" smtClean="0"/>
              <a:t>gelir </a:t>
            </a:r>
            <a:endParaRPr lang="tr-TR" sz="28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FA11-E45F-4390-A8E7-735175B237D7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5</a:t>
            </a:fld>
            <a:endParaRPr lang="tr-T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2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Üç</a:t>
            </a:r>
            <a:r>
              <a:rPr lang="en-US" dirty="0" smtClean="0"/>
              <a:t> </a:t>
            </a:r>
            <a:r>
              <a:rPr lang="en-US" dirty="0"/>
              <a:t>tip </a:t>
            </a:r>
            <a:r>
              <a:rPr lang="en-US" dirty="0" err="1"/>
              <a:t>torsiyon</a:t>
            </a:r>
            <a:r>
              <a:rPr lang="en-US" dirty="0"/>
              <a:t> </a:t>
            </a:r>
            <a:r>
              <a:rPr lang="en-US" dirty="0" smtClean="0"/>
              <a:t>tan</a:t>
            </a:r>
            <a:r>
              <a:rPr lang="tr-TR" dirty="0" smtClean="0"/>
              <a:t>ı</a:t>
            </a:r>
            <a:r>
              <a:rPr lang="en-US" dirty="0" err="1" smtClean="0"/>
              <a:t>mlanm</a:t>
            </a:r>
            <a:r>
              <a:rPr lang="tr-TR" dirty="0" smtClean="0"/>
              <a:t>ıştır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1-Intravajinal </a:t>
            </a:r>
            <a:r>
              <a:rPr lang="en-US" dirty="0" err="1"/>
              <a:t>torsiyon</a:t>
            </a:r>
            <a:r>
              <a:rPr lang="en-US" dirty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US" dirty="0" smtClean="0"/>
              <a:t>2-Ekstravajinal </a:t>
            </a:r>
            <a:r>
              <a:rPr lang="en-US" dirty="0" err="1"/>
              <a:t>torsiyon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3-Testis </a:t>
            </a:r>
            <a:r>
              <a:rPr lang="tr-TR" dirty="0"/>
              <a:t>eklerinin </a:t>
            </a:r>
            <a:r>
              <a:rPr lang="tr-TR" dirty="0" err="1" smtClean="0"/>
              <a:t>torsiyonu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53" y="1844824"/>
            <a:ext cx="1267691" cy="186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899103" cy="206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76" y="4035740"/>
            <a:ext cx="2563668" cy="19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676-8620-4CEB-94A3-4AD1D6D7C3EA}" type="datetime1">
              <a:rPr lang="tr-TR" smtClean="0"/>
              <a:t>30.05.2014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3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4- </a:t>
            </a:r>
            <a:r>
              <a:rPr lang="tr-TR" dirty="0" err="1"/>
              <a:t>Mezorşiyal</a:t>
            </a:r>
            <a:r>
              <a:rPr lang="tr-TR" dirty="0"/>
              <a:t> </a:t>
            </a:r>
            <a:r>
              <a:rPr lang="tr-TR" dirty="0" err="1"/>
              <a:t>torsiyon</a:t>
            </a:r>
            <a:r>
              <a:rPr lang="tr-TR" dirty="0"/>
              <a:t> ?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5- Aralıklı </a:t>
            </a:r>
            <a:r>
              <a:rPr lang="tr-TR" dirty="0" err="1" smtClean="0"/>
              <a:t>torsiyon</a:t>
            </a:r>
            <a:endParaRPr lang="tr-TR" dirty="0" smtClean="0"/>
          </a:p>
          <a:p>
            <a:r>
              <a:rPr lang="tr-TR" dirty="0" smtClean="0"/>
              <a:t>6- Prenatal </a:t>
            </a:r>
            <a:r>
              <a:rPr lang="tr-TR" dirty="0" err="1" smtClean="0"/>
              <a:t>torsiyon</a:t>
            </a:r>
            <a:r>
              <a:rPr lang="tr-TR" dirty="0" smtClean="0"/>
              <a:t> (</a:t>
            </a:r>
            <a:r>
              <a:rPr lang="tr-TR" dirty="0" err="1" smtClean="0"/>
              <a:t>bilateral</a:t>
            </a:r>
            <a:r>
              <a:rPr lang="tr-TR" dirty="0" err="1" smtClean="0">
                <a:sym typeface="Wingdings" panose="05000000000000000000" pitchFamily="2" charset="2"/>
              </a:rPr>
              <a:t></a:t>
            </a:r>
            <a:r>
              <a:rPr lang="tr-TR" dirty="0" err="1" smtClean="0"/>
              <a:t>vanishing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01" y="2348880"/>
            <a:ext cx="4002899" cy="22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BF97-D350-45A2-B7E9-506E0447140B}" type="datetime1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426"/>
            <a:ext cx="3448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649"/>
            <a:ext cx="4848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9725"/>
            <a:ext cx="3438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A88F-1CB8-49FD-845C-882DFFA8BB74}" type="datetime1">
              <a:rPr lang="tr-TR" smtClean="0"/>
              <a:t>30.05.2014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6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Solda prenatal </a:t>
            </a:r>
            <a:r>
              <a:rPr lang="tr-TR" dirty="0" err="1" smtClean="0"/>
              <a:t>torsiyon</a:t>
            </a:r>
            <a:endParaRPr lang="tr-TR" dirty="0" smtClean="0"/>
          </a:p>
          <a:p>
            <a:r>
              <a:rPr lang="tr-TR" dirty="0" smtClean="0"/>
              <a:t>5 yaşında görüntü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Siyah ok</a:t>
            </a:r>
            <a:r>
              <a:rPr lang="tr-TR" dirty="0" smtClean="0"/>
              <a:t>: </a:t>
            </a:r>
            <a:r>
              <a:rPr lang="tr-TR" dirty="0" smtClean="0">
                <a:solidFill>
                  <a:srgbClr val="FFFF00"/>
                </a:solidFill>
              </a:rPr>
              <a:t>vaz</a:t>
            </a:r>
            <a:r>
              <a:rPr lang="tr-TR" dirty="0" smtClean="0"/>
              <a:t> </a:t>
            </a:r>
            <a:r>
              <a:rPr lang="tr-TR" dirty="0" err="1" smtClean="0"/>
              <a:t>iliak</a:t>
            </a:r>
            <a:r>
              <a:rPr lang="tr-TR" dirty="0" smtClean="0"/>
              <a:t> damarları çaprazlıyor, </a:t>
            </a:r>
            <a:r>
              <a:rPr lang="tr-TR" dirty="0" err="1" smtClean="0"/>
              <a:t>ingüinal</a:t>
            </a:r>
            <a:r>
              <a:rPr lang="tr-TR" dirty="0" smtClean="0"/>
              <a:t> ringde </a:t>
            </a:r>
            <a:r>
              <a:rPr lang="tr-TR" dirty="0" smtClean="0">
                <a:solidFill>
                  <a:srgbClr val="FFFF00"/>
                </a:solidFill>
              </a:rPr>
              <a:t>kör sonlanıyor</a:t>
            </a:r>
          </a:p>
          <a:p>
            <a:r>
              <a:rPr lang="tr-TR" dirty="0" smtClean="0">
                <a:solidFill>
                  <a:srgbClr val="FFC000"/>
                </a:solidFill>
              </a:rPr>
              <a:t>Beyaz ok </a:t>
            </a:r>
            <a:r>
              <a:rPr lang="tr-TR" dirty="0" err="1" smtClean="0">
                <a:solidFill>
                  <a:srgbClr val="FFFF00"/>
                </a:solidFill>
              </a:rPr>
              <a:t>atrofik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testiküler</a:t>
            </a:r>
            <a:r>
              <a:rPr lang="tr-TR" dirty="0" smtClean="0">
                <a:solidFill>
                  <a:srgbClr val="FFFF00"/>
                </a:solidFill>
              </a:rPr>
              <a:t> damarlar</a:t>
            </a:r>
            <a:r>
              <a:rPr lang="tr-TR" dirty="0" smtClean="0"/>
              <a:t>, </a:t>
            </a:r>
            <a:r>
              <a:rPr lang="tr-TR" dirty="0" err="1" smtClean="0"/>
              <a:t>fibrotik</a:t>
            </a:r>
            <a:r>
              <a:rPr lang="tr-TR" dirty="0" smtClean="0"/>
              <a:t> kalıntı, karşı taraf normal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2E04-25D3-4DE1-ADA7-D81DC67CA648}" type="datetime1">
              <a:rPr lang="tr-TR" smtClean="0"/>
              <a:t>30.05.2014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30 May- 1 Haz 2014 Asistan Eğitim Toplantısı Tuzla/İstanbul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B751B-860D-4AF7-A882-5409E6A48145}" type="slidenum">
              <a:rPr lang="tr-TR" smtClean="0"/>
              <a:t>9</a:t>
            </a:fld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49" y="2204862"/>
            <a:ext cx="4986939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21"/>
            <a:ext cx="4848225" cy="1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1867</Words>
  <Application>Microsoft Office PowerPoint</Application>
  <PresentationFormat>Ekran Gösterisi (4:3)</PresentationFormat>
  <Paragraphs>366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Testis Torsiyonu</vt:lpstr>
      <vt:lpstr>Sunu Planı</vt:lpstr>
      <vt:lpstr>Akut Skrotum</vt:lpstr>
      <vt:lpstr>Akut skrotum-Torsiyon</vt:lpstr>
      <vt:lpstr>Torsiyon-Tanım</vt:lpstr>
      <vt:lpstr>Sınıflama</vt:lpstr>
      <vt:lpstr>Sınıflama</vt:lpstr>
      <vt:lpstr>PowerPoint Sunusu</vt:lpstr>
      <vt:lpstr>PowerPoint Sunusu</vt:lpstr>
      <vt:lpstr>Patofizyoloji</vt:lpstr>
      <vt:lpstr>Karşı testisin durumu</vt:lpstr>
      <vt:lpstr>Epidemiyoloji</vt:lpstr>
      <vt:lpstr>PowerPoint Sunusu</vt:lpstr>
      <vt:lpstr>Kolaylaştıran faktörler</vt:lpstr>
      <vt:lpstr>Bell clapper- Çan tokmağı</vt:lpstr>
      <vt:lpstr>Klinik</vt:lpstr>
      <vt:lpstr>İşaret ve Bulgular</vt:lpstr>
      <vt:lpstr>İşaret ve bulgular</vt:lpstr>
      <vt:lpstr>Prehn Bulgusu</vt:lpstr>
      <vt:lpstr>Görüntüleme</vt:lpstr>
      <vt:lpstr>RDUS ve Sintigrafi</vt:lpstr>
      <vt:lpstr>RDUS</vt:lpstr>
      <vt:lpstr>PowerPoint Sunusu</vt:lpstr>
      <vt:lpstr>PowerPoint Sunusu</vt:lpstr>
      <vt:lpstr>Tedavi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Tedavi</vt:lpstr>
      <vt:lpstr>İnfertilite</vt:lpstr>
      <vt:lpstr>Testis torsiyonu-İnmemiş testis </vt:lpstr>
      <vt:lpstr>Aralıklı torsiyon nedeniyle orkiopeksi </vt:lpstr>
      <vt:lpstr>Apendiks testis ve apendiks epididimis torsiyonu</vt:lpstr>
      <vt:lpstr>Klinik-Bulgular</vt:lpstr>
      <vt:lpstr>Klinik-Bulgular</vt:lpstr>
      <vt:lpstr>Görüntüleme</vt:lpstr>
      <vt:lpstr>Tedavi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</dc:creator>
  <cp:lastModifiedBy>FA</cp:lastModifiedBy>
  <cp:revision>10</cp:revision>
  <dcterms:created xsi:type="dcterms:W3CDTF">2014-05-28T13:26:47Z</dcterms:created>
  <dcterms:modified xsi:type="dcterms:W3CDTF">2014-05-30T06:20:57Z</dcterms:modified>
</cp:coreProperties>
</file>