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29.05.2014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chemeClr val="tx1"/>
                </a:solidFill>
                <a:effectLst/>
              </a:rPr>
              <a:t>EREKTİL DİSFONKSİYONUN TEDAVİSİ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4221088"/>
            <a:ext cx="7854696" cy="760048"/>
          </a:xfrm>
        </p:spPr>
        <p:txBody>
          <a:bodyPr/>
          <a:lstStyle/>
          <a:p>
            <a:r>
              <a:rPr lang="tr-TR" dirty="0" smtClean="0"/>
              <a:t>Prof. Dr. Bilal  GÜMÜŞ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53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ŞEMSETTİN ZEREN\YandexDisk\Ekran görüntüleri\2014-05-21 16-37-00 Ekran görüntüsü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" y="1124744"/>
            <a:ext cx="8926455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ŞEMSETTİN ZEREN\YandexDisk\Ekran görüntüleri\2014-05-21 16-39-35 Ekran görüntüs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74220"/>
            <a:ext cx="5400600" cy="31951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049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tr-TR" dirty="0"/>
              <a:t>İsteğe bağlı ve doz artırımına rağmen fayda görmeyen hastalar için günlük düşük doz ilaç alımı önerilmektedir. </a:t>
            </a:r>
            <a:endParaRPr lang="tr-TR" dirty="0" smtClean="0"/>
          </a:p>
          <a:p>
            <a:r>
              <a:rPr lang="tr-TR" dirty="0"/>
              <a:t>Nitratlar, total olarak tüm PDE 5 </a:t>
            </a:r>
            <a:r>
              <a:rPr lang="tr-TR" dirty="0" err="1"/>
              <a:t>inh</a:t>
            </a:r>
            <a:r>
              <a:rPr lang="tr-TR" dirty="0"/>
              <a:t> ile kullanımı </a:t>
            </a:r>
            <a:r>
              <a:rPr lang="tr-TR" dirty="0" err="1"/>
              <a:t>kontrendikedir</a:t>
            </a:r>
            <a:r>
              <a:rPr lang="tr-TR" dirty="0"/>
              <a:t>. Çünkü öngörülemeyen hipotansiyonlara yol açabilirler. </a:t>
            </a:r>
            <a:endParaRPr lang="tr-TR" dirty="0" smtClean="0"/>
          </a:p>
          <a:p>
            <a:r>
              <a:rPr lang="tr-TR" dirty="0" smtClean="0"/>
              <a:t>PDE </a:t>
            </a:r>
            <a:r>
              <a:rPr lang="tr-TR" dirty="0"/>
              <a:t>5 </a:t>
            </a:r>
            <a:r>
              <a:rPr lang="tr-TR" dirty="0" err="1"/>
              <a:t>inh</a:t>
            </a:r>
            <a:r>
              <a:rPr lang="tr-TR" dirty="0"/>
              <a:t> kullanırken gelişebilecek olan </a:t>
            </a:r>
            <a:r>
              <a:rPr lang="tr-TR" dirty="0" err="1"/>
              <a:t>anjinalarda</a:t>
            </a:r>
            <a:r>
              <a:rPr lang="tr-TR" dirty="0"/>
              <a:t> nitrogliserin dışı </a:t>
            </a:r>
            <a:r>
              <a:rPr lang="tr-TR" dirty="0" err="1"/>
              <a:t>antianjinal</a:t>
            </a:r>
            <a:r>
              <a:rPr lang="tr-TR" dirty="0"/>
              <a:t> ilaçlar kullanılması gerekir. </a:t>
            </a:r>
            <a:endParaRPr lang="tr-TR" dirty="0" smtClean="0"/>
          </a:p>
          <a:p>
            <a:r>
              <a:rPr lang="tr-TR" dirty="0" smtClean="0"/>
              <a:t>Nitratların </a:t>
            </a:r>
            <a:r>
              <a:rPr lang="tr-TR" dirty="0"/>
              <a:t>kullanılabileceği emniyetleri zaman dilimleri </a:t>
            </a:r>
            <a:r>
              <a:rPr lang="tr-TR" dirty="0" err="1"/>
              <a:t>sildenafil</a:t>
            </a:r>
            <a:r>
              <a:rPr lang="tr-TR" dirty="0"/>
              <a:t> ve </a:t>
            </a:r>
            <a:r>
              <a:rPr lang="tr-TR" dirty="0" err="1"/>
              <a:t>vardanafil</a:t>
            </a:r>
            <a:r>
              <a:rPr lang="tr-TR" dirty="0"/>
              <a:t> için 24 saat </a:t>
            </a:r>
            <a:r>
              <a:rPr lang="tr-TR" dirty="0" err="1"/>
              <a:t>tadalafil</a:t>
            </a:r>
            <a:r>
              <a:rPr lang="tr-TR" dirty="0"/>
              <a:t> içinse 48 saattir.</a:t>
            </a:r>
          </a:p>
        </p:txBody>
      </p:sp>
    </p:spTree>
    <p:extLst>
      <p:ext uri="{BB962C8B-B14F-4D97-AF65-F5344CB8AC3E}">
        <p14:creationId xmlns="" xmlns:p14="http://schemas.microsoft.com/office/powerpoint/2010/main" val="38466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Oral Farmakolojik Olarak </a:t>
            </a:r>
            <a:r>
              <a:rPr lang="tr-TR" dirty="0"/>
              <a:t>K</a:t>
            </a:r>
            <a:r>
              <a:rPr lang="tr-TR" dirty="0" smtClean="0"/>
              <a:t>ullanılabilen Diğer İlaçlar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Eski yıllardan beridir birçok kimyasal veya n-bitkisel ürün ED tedavisinde kullanılagelmiştir. </a:t>
            </a:r>
            <a:endParaRPr lang="tr-TR" dirty="0" smtClean="0"/>
          </a:p>
          <a:p>
            <a:pPr lvl="1"/>
            <a:r>
              <a:rPr lang="tr-TR" dirty="0" err="1" smtClean="0"/>
              <a:t>Yohimbin</a:t>
            </a:r>
            <a:endParaRPr lang="tr-TR" dirty="0" smtClean="0"/>
          </a:p>
          <a:p>
            <a:pPr lvl="1"/>
            <a:r>
              <a:rPr lang="tr-TR" dirty="0" err="1" smtClean="0"/>
              <a:t>Alprostadil</a:t>
            </a:r>
            <a:endParaRPr lang="tr-TR" dirty="0" smtClean="0"/>
          </a:p>
          <a:p>
            <a:pPr lvl="1"/>
            <a:r>
              <a:rPr lang="tr-TR" dirty="0" err="1" smtClean="0"/>
              <a:t>Apomorfin</a:t>
            </a:r>
            <a:endParaRPr lang="tr-TR" dirty="0" smtClean="0"/>
          </a:p>
          <a:p>
            <a:pPr lvl="1"/>
            <a:r>
              <a:rPr lang="tr-TR" dirty="0" err="1" smtClean="0"/>
              <a:t>Fentolamin</a:t>
            </a:r>
            <a:endParaRPr lang="tr-TR" dirty="0" smtClean="0"/>
          </a:p>
          <a:p>
            <a:pPr lvl="1"/>
            <a:r>
              <a:rPr lang="tr-TR" dirty="0" err="1" smtClean="0"/>
              <a:t>İcariin</a:t>
            </a:r>
            <a:endParaRPr lang="tr-TR" dirty="0" smtClean="0"/>
          </a:p>
          <a:p>
            <a:pPr lvl="1"/>
            <a:r>
              <a:rPr lang="tr-TR" dirty="0" err="1" smtClean="0"/>
              <a:t>Gynseng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1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İNTRAKAVERNOZAL OLARAK UYGULANAN İLAÇLAR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İ</a:t>
            </a:r>
            <a:r>
              <a:rPr lang="tr-TR" dirty="0" smtClean="0"/>
              <a:t>kinci </a:t>
            </a:r>
            <a:r>
              <a:rPr lang="tr-TR" dirty="0"/>
              <a:t>basamak tedavi yöntemi </a:t>
            </a:r>
            <a:endParaRPr lang="tr-TR" dirty="0" smtClean="0"/>
          </a:p>
          <a:p>
            <a:r>
              <a:rPr lang="tr-TR" dirty="0"/>
              <a:t>PDE 5 </a:t>
            </a:r>
            <a:r>
              <a:rPr lang="tr-TR" dirty="0" err="1"/>
              <a:t>inh’den</a:t>
            </a:r>
            <a:r>
              <a:rPr lang="tr-TR" dirty="0"/>
              <a:t> faydalanamayan hasta gruplarına uygulanır ve bu hastaların %80’inde etkili olmaktadır.</a:t>
            </a:r>
          </a:p>
          <a:p>
            <a:pPr lvl="1"/>
            <a:r>
              <a:rPr lang="tr-TR" dirty="0" err="1"/>
              <a:t>P</a:t>
            </a:r>
            <a:r>
              <a:rPr lang="tr-TR" dirty="0" err="1" smtClean="0"/>
              <a:t>rostaglandin</a:t>
            </a:r>
            <a:r>
              <a:rPr lang="tr-TR" dirty="0" smtClean="0"/>
              <a:t> e1</a:t>
            </a:r>
          </a:p>
          <a:p>
            <a:pPr lvl="1"/>
            <a:r>
              <a:rPr lang="tr-TR" dirty="0" err="1" smtClean="0"/>
              <a:t>Papaverin</a:t>
            </a:r>
            <a:endParaRPr lang="tr-TR" dirty="0" smtClean="0"/>
          </a:p>
          <a:p>
            <a:pPr lvl="1"/>
            <a:r>
              <a:rPr lang="tr-TR" dirty="0" err="1" smtClean="0"/>
              <a:t>Fentolamin</a:t>
            </a:r>
            <a:endParaRPr lang="tr-TR" dirty="0"/>
          </a:p>
          <a:p>
            <a:pPr lvl="1"/>
            <a:r>
              <a:rPr lang="tr-TR" dirty="0" err="1" smtClean="0"/>
              <a:t>Vazoaktif</a:t>
            </a:r>
            <a:r>
              <a:rPr lang="tr-TR" dirty="0" smtClean="0"/>
              <a:t> </a:t>
            </a:r>
            <a:r>
              <a:rPr lang="tr-TR" dirty="0" err="1"/>
              <a:t>intestinal</a:t>
            </a:r>
            <a:r>
              <a:rPr lang="tr-TR" dirty="0"/>
              <a:t> </a:t>
            </a:r>
            <a:r>
              <a:rPr lang="tr-TR" dirty="0" err="1"/>
              <a:t>polipeptid</a:t>
            </a:r>
            <a:r>
              <a:rPr lang="tr-TR" dirty="0"/>
              <a:t> </a:t>
            </a:r>
            <a:r>
              <a:rPr lang="tr-TR" dirty="0" smtClean="0"/>
              <a:t> </a:t>
            </a:r>
          </a:p>
          <a:p>
            <a:r>
              <a:rPr lang="tr-TR" dirty="0" smtClean="0"/>
              <a:t>Tek </a:t>
            </a:r>
            <a:r>
              <a:rPr lang="tr-TR" dirty="0"/>
              <a:t>başlarına kullanılabileceği gibi kombine </a:t>
            </a:r>
            <a:r>
              <a:rPr lang="tr-TR" dirty="0" err="1"/>
              <a:t>olarakta</a:t>
            </a:r>
            <a:r>
              <a:rPr lang="tr-TR" dirty="0"/>
              <a:t> kullanılabilir. </a:t>
            </a:r>
            <a:endParaRPr lang="tr-TR" dirty="0" smtClean="0"/>
          </a:p>
          <a:p>
            <a:r>
              <a:rPr lang="tr-TR" dirty="0" smtClean="0"/>
              <a:t>Cevap </a:t>
            </a:r>
            <a:r>
              <a:rPr lang="tr-TR" dirty="0"/>
              <a:t>oranları %</a:t>
            </a:r>
            <a:r>
              <a:rPr lang="tr-TR" dirty="0" smtClean="0"/>
              <a:t>6o dolayında</a:t>
            </a:r>
            <a:endParaRPr lang="tr-TR" dirty="0" smtClean="0"/>
          </a:p>
          <a:p>
            <a:r>
              <a:rPr lang="tr-TR" dirty="0" smtClean="0"/>
              <a:t>İCİ </a:t>
            </a:r>
            <a:r>
              <a:rPr lang="tr-TR" dirty="0"/>
              <a:t>uygulamalarında en sık görülen yan </a:t>
            </a:r>
            <a:r>
              <a:rPr lang="tr-TR" dirty="0" smtClean="0"/>
              <a:t>etkiler; </a:t>
            </a:r>
            <a:r>
              <a:rPr lang="tr-TR" dirty="0"/>
              <a:t>uzamış </a:t>
            </a:r>
            <a:r>
              <a:rPr lang="tr-TR" dirty="0" err="1"/>
              <a:t>ereksiyon</a:t>
            </a:r>
            <a:r>
              <a:rPr lang="tr-TR" dirty="0"/>
              <a:t>(%1-7), </a:t>
            </a:r>
            <a:r>
              <a:rPr lang="tr-TR" dirty="0" err="1"/>
              <a:t>kavernoz</a:t>
            </a:r>
            <a:r>
              <a:rPr lang="tr-TR" dirty="0"/>
              <a:t> dokuda </a:t>
            </a:r>
            <a:r>
              <a:rPr lang="tr-TR" dirty="0" err="1"/>
              <a:t>fibrozis</a:t>
            </a:r>
            <a:r>
              <a:rPr lang="tr-TR" dirty="0"/>
              <a:t>(%1-12), </a:t>
            </a:r>
            <a:r>
              <a:rPr lang="tr-TR" dirty="0" err="1"/>
              <a:t>penil</a:t>
            </a:r>
            <a:r>
              <a:rPr lang="tr-TR" dirty="0"/>
              <a:t> </a:t>
            </a:r>
            <a:r>
              <a:rPr lang="tr-TR" dirty="0" err="1"/>
              <a:t>hematom</a:t>
            </a:r>
            <a:r>
              <a:rPr lang="tr-TR" dirty="0"/>
              <a:t>(%33-47), ağrı(%4-11), KCFT yüksekliği(%1-6) ‘dır.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744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VAKUM CİHAZLARI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Penis etrafında negatif basınç yaratarak etki eden , elle kumanda edilerek kullanılan bir cihazdır. </a:t>
            </a:r>
            <a:endParaRPr lang="tr-TR" dirty="0" smtClean="0"/>
          </a:p>
          <a:p>
            <a:r>
              <a:rPr lang="tr-TR" dirty="0"/>
              <a:t>Oluşan negatif basınç sayesinde </a:t>
            </a:r>
            <a:r>
              <a:rPr lang="tr-TR" dirty="0" err="1"/>
              <a:t>korporal</a:t>
            </a:r>
            <a:r>
              <a:rPr lang="tr-TR" dirty="0"/>
              <a:t> </a:t>
            </a:r>
            <a:r>
              <a:rPr lang="tr-TR" dirty="0" smtClean="0"/>
              <a:t>boşluğa </a:t>
            </a:r>
            <a:r>
              <a:rPr lang="tr-TR" dirty="0"/>
              <a:t>kan dolmakta ve </a:t>
            </a:r>
            <a:r>
              <a:rPr lang="tr-TR" dirty="0" err="1"/>
              <a:t>penil</a:t>
            </a:r>
            <a:r>
              <a:rPr lang="tr-TR" dirty="0"/>
              <a:t> </a:t>
            </a:r>
            <a:r>
              <a:rPr lang="tr-TR" dirty="0" err="1"/>
              <a:t>ereksiyon</a:t>
            </a:r>
            <a:r>
              <a:rPr lang="tr-TR" dirty="0"/>
              <a:t> oluşmaktadır. </a:t>
            </a:r>
            <a:endParaRPr lang="tr-TR" dirty="0" smtClean="0"/>
          </a:p>
          <a:p>
            <a:r>
              <a:rPr lang="tr-TR" dirty="0" smtClean="0"/>
              <a:t>Medikal </a:t>
            </a:r>
            <a:r>
              <a:rPr lang="tr-TR" dirty="0"/>
              <a:t>tedaviden faydalanamayan ve cerrahi tedaviyi istemeyen hasta grupları için uygundur. </a:t>
            </a:r>
            <a:endParaRPr lang="tr-TR" dirty="0" smtClean="0"/>
          </a:p>
          <a:p>
            <a:r>
              <a:rPr lang="tr-TR" dirty="0" smtClean="0"/>
              <a:t>Hastaların </a:t>
            </a:r>
            <a:r>
              <a:rPr lang="tr-TR" dirty="0"/>
              <a:t>%90’ında etkilidir. </a:t>
            </a:r>
            <a:endParaRPr lang="tr-TR" dirty="0" smtClean="0"/>
          </a:p>
          <a:p>
            <a:r>
              <a:rPr lang="tr-TR" dirty="0" smtClean="0"/>
              <a:t>Penis </a:t>
            </a:r>
            <a:r>
              <a:rPr lang="tr-TR" dirty="0"/>
              <a:t>dibine uygulanan lastik bandın 30 </a:t>
            </a:r>
            <a:r>
              <a:rPr lang="tr-TR" dirty="0" err="1"/>
              <a:t>dk</a:t>
            </a:r>
            <a:r>
              <a:rPr lang="tr-TR" dirty="0"/>
              <a:t> içinde alınması gerekir. </a:t>
            </a:r>
            <a:endParaRPr lang="tr-TR" dirty="0" smtClean="0"/>
          </a:p>
          <a:p>
            <a:r>
              <a:rPr lang="tr-TR" dirty="0" err="1" smtClean="0"/>
              <a:t>Antikoagülan</a:t>
            </a:r>
            <a:r>
              <a:rPr lang="tr-TR" dirty="0" smtClean="0"/>
              <a:t> </a:t>
            </a:r>
            <a:r>
              <a:rPr lang="tr-TR" dirty="0"/>
              <a:t>ilaç kullananlarda ve kanama bozukluğu olan hastalarda kullanılmaması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857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KOMBİNE TEDAVİLER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Oral ve İCİ olarak kullanılan ilaçlar kombine </a:t>
            </a:r>
            <a:r>
              <a:rPr lang="tr-TR" dirty="0" smtClean="0"/>
              <a:t>olarak da </a:t>
            </a:r>
            <a:r>
              <a:rPr lang="tr-TR" dirty="0"/>
              <a:t>kullanılabilmektedirler. </a:t>
            </a:r>
            <a:endParaRPr lang="tr-TR" dirty="0" smtClean="0"/>
          </a:p>
          <a:p>
            <a:r>
              <a:rPr lang="tr-TR" dirty="0" err="1" smtClean="0"/>
              <a:t>Ensık</a:t>
            </a:r>
            <a:r>
              <a:rPr lang="tr-TR" dirty="0" smtClean="0"/>
              <a:t> </a:t>
            </a:r>
            <a:r>
              <a:rPr lang="tr-TR" dirty="0"/>
              <a:t>olarak yapılan kombinasyonlar; </a:t>
            </a:r>
            <a:endParaRPr lang="tr-TR" dirty="0" smtClean="0"/>
          </a:p>
          <a:p>
            <a:pPr lvl="1"/>
            <a:r>
              <a:rPr lang="tr-TR" dirty="0" smtClean="0"/>
              <a:t>PDE </a:t>
            </a:r>
            <a:r>
              <a:rPr lang="tr-TR" dirty="0"/>
              <a:t>5 </a:t>
            </a:r>
            <a:r>
              <a:rPr lang="tr-TR" dirty="0" err="1"/>
              <a:t>inh</a:t>
            </a:r>
            <a:r>
              <a:rPr lang="tr-TR" dirty="0"/>
              <a:t>. + </a:t>
            </a:r>
            <a:r>
              <a:rPr lang="tr-TR" dirty="0" smtClean="0"/>
              <a:t>İCİ</a:t>
            </a:r>
          </a:p>
          <a:p>
            <a:pPr lvl="1"/>
            <a:r>
              <a:rPr lang="tr-TR" dirty="0" smtClean="0"/>
              <a:t>PDE </a:t>
            </a:r>
            <a:r>
              <a:rPr lang="tr-TR" dirty="0"/>
              <a:t>5 </a:t>
            </a:r>
            <a:r>
              <a:rPr lang="tr-TR" dirty="0" err="1"/>
              <a:t>inh</a:t>
            </a:r>
            <a:r>
              <a:rPr lang="tr-TR" dirty="0"/>
              <a:t>. + </a:t>
            </a:r>
            <a:r>
              <a:rPr lang="tr-TR" dirty="0" smtClean="0"/>
              <a:t>PGE1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VAKUM ALETİ +</a:t>
            </a:r>
            <a:r>
              <a:rPr lang="tr-TR" dirty="0" smtClean="0"/>
              <a:t>İCİ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080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ANJİOGENEZİS TEDAVİLERİ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Vasküler</a:t>
            </a:r>
            <a:r>
              <a:rPr lang="tr-TR" dirty="0" smtClean="0"/>
              <a:t> </a:t>
            </a:r>
            <a:r>
              <a:rPr lang="tr-TR" dirty="0" err="1"/>
              <a:t>endotelial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smtClean="0"/>
              <a:t>faktörün </a:t>
            </a:r>
            <a:r>
              <a:rPr lang="tr-TR" dirty="0"/>
              <a:t>hem insan hem </a:t>
            </a:r>
            <a:r>
              <a:rPr lang="tr-TR" dirty="0" err="1"/>
              <a:t>rat</a:t>
            </a:r>
            <a:r>
              <a:rPr lang="tr-TR" dirty="0"/>
              <a:t> </a:t>
            </a:r>
            <a:r>
              <a:rPr lang="tr-TR" dirty="0" err="1"/>
              <a:t>korpus</a:t>
            </a:r>
            <a:r>
              <a:rPr lang="tr-TR" dirty="0"/>
              <a:t> </a:t>
            </a:r>
            <a:r>
              <a:rPr lang="tr-TR" dirty="0" err="1"/>
              <a:t>kavernozumunda</a:t>
            </a:r>
            <a:r>
              <a:rPr lang="tr-TR" dirty="0"/>
              <a:t> </a:t>
            </a:r>
            <a:r>
              <a:rPr lang="tr-TR" dirty="0" err="1"/>
              <a:t>exprese</a:t>
            </a:r>
            <a:r>
              <a:rPr lang="tr-TR" dirty="0"/>
              <a:t> edildiği gösterilmiştir.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salınım </a:t>
            </a:r>
            <a:r>
              <a:rPr lang="tr-TR" dirty="0" err="1"/>
              <a:t>hiperkolesterolemik</a:t>
            </a:r>
            <a:r>
              <a:rPr lang="tr-TR" dirty="0"/>
              <a:t> </a:t>
            </a:r>
            <a:r>
              <a:rPr lang="tr-TR" dirty="0" err="1"/>
              <a:t>rat</a:t>
            </a:r>
            <a:r>
              <a:rPr lang="tr-TR" dirty="0"/>
              <a:t> ve tavşan </a:t>
            </a:r>
            <a:r>
              <a:rPr lang="tr-TR" dirty="0" err="1"/>
              <a:t>korpus</a:t>
            </a:r>
            <a:r>
              <a:rPr lang="tr-TR" dirty="0"/>
              <a:t> </a:t>
            </a:r>
            <a:r>
              <a:rPr lang="tr-TR" dirty="0" err="1"/>
              <a:t>kavernozumlarında</a:t>
            </a:r>
            <a:r>
              <a:rPr lang="tr-TR" dirty="0"/>
              <a:t> azalmaktadır. </a:t>
            </a:r>
            <a:endParaRPr lang="tr-TR" dirty="0" smtClean="0"/>
          </a:p>
          <a:p>
            <a:r>
              <a:rPr lang="tr-TR" dirty="0" smtClean="0"/>
              <a:t>Hayvan </a:t>
            </a:r>
            <a:r>
              <a:rPr lang="tr-TR" dirty="0"/>
              <a:t>modellerinde VEGF uygulamalarının başarılı sonuçlar verdiği bilinmekte fakat insan çalışmaları henüz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688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VASKÜLER CERRAHİLER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tr-TR" dirty="0" smtClean="0"/>
              <a:t>Bu </a:t>
            </a:r>
            <a:r>
              <a:rPr lang="tr-TR" dirty="0"/>
              <a:t>tedavi alternatifleri </a:t>
            </a:r>
            <a:r>
              <a:rPr lang="tr-TR" dirty="0" err="1"/>
              <a:t>venöz</a:t>
            </a:r>
            <a:r>
              <a:rPr lang="tr-TR" dirty="0"/>
              <a:t> </a:t>
            </a:r>
            <a:r>
              <a:rPr lang="tr-TR" dirty="0" err="1"/>
              <a:t>ligasyon</a:t>
            </a:r>
            <a:r>
              <a:rPr lang="tr-TR" dirty="0"/>
              <a:t> ve </a:t>
            </a:r>
            <a:r>
              <a:rPr lang="tr-TR" dirty="0" err="1"/>
              <a:t>arteriyel</a:t>
            </a:r>
            <a:r>
              <a:rPr lang="tr-TR" dirty="0"/>
              <a:t> </a:t>
            </a:r>
            <a:r>
              <a:rPr lang="tr-TR" dirty="0" err="1"/>
              <a:t>revaskülarizasyon</a:t>
            </a:r>
            <a:r>
              <a:rPr lang="tr-TR" dirty="0"/>
              <a:t> cerrahilerini içermektedir.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tedavi grubuna giren hasta sayısı literatürde </a:t>
            </a:r>
            <a:r>
              <a:rPr lang="tr-TR" dirty="0" smtClean="0"/>
              <a:t>azdır.</a:t>
            </a:r>
          </a:p>
          <a:p>
            <a:r>
              <a:rPr lang="tr-TR" dirty="0" smtClean="0"/>
              <a:t>Hastaların </a:t>
            </a:r>
            <a:r>
              <a:rPr lang="tr-TR" dirty="0"/>
              <a:t>genç ve sigara kullanmayan ve eşlik eden (</a:t>
            </a:r>
            <a:r>
              <a:rPr lang="tr-TR" dirty="0" err="1"/>
              <a:t>diyabet,ateroskleroz</a:t>
            </a:r>
            <a:r>
              <a:rPr lang="tr-TR" dirty="0"/>
              <a:t> ) gibi sistemik hastalıklara sahip olmamaları gerekmektedir</a:t>
            </a:r>
          </a:p>
        </p:txBody>
      </p:sp>
    </p:spTree>
    <p:extLst>
      <p:ext uri="{BB962C8B-B14F-4D97-AF65-F5344CB8AC3E}">
        <p14:creationId xmlns="" xmlns:p14="http://schemas.microsoft.com/office/powerpoint/2010/main" val="13265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PENİL PROTEZ CERRAHİLERİ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ED </a:t>
            </a:r>
            <a:r>
              <a:rPr lang="tr-TR" dirty="0"/>
              <a:t>tedavisi içerisinde </a:t>
            </a:r>
            <a:r>
              <a:rPr lang="tr-TR" dirty="0" err="1"/>
              <a:t>penil</a:t>
            </a:r>
            <a:r>
              <a:rPr lang="tr-TR" dirty="0"/>
              <a:t> protezler son tedavi seçenekleridirler. </a:t>
            </a:r>
            <a:endParaRPr lang="tr-TR" dirty="0" smtClean="0"/>
          </a:p>
          <a:p>
            <a:r>
              <a:rPr lang="tr-TR" dirty="0" smtClean="0"/>
              <a:t>Hasta </a:t>
            </a:r>
            <a:r>
              <a:rPr lang="tr-TR" dirty="0"/>
              <a:t>seçiminin doğru yapılması ve hasta ile konuşulup beklentilerinin tartışılması protez uygulamasının başarısını artırmaktadır. </a:t>
            </a:r>
            <a:endParaRPr lang="tr-TR" dirty="0" smtClean="0"/>
          </a:p>
          <a:p>
            <a:r>
              <a:rPr lang="tr-TR" dirty="0" smtClean="0"/>
              <a:t>Bükülebilen </a:t>
            </a:r>
            <a:r>
              <a:rPr lang="tr-TR" dirty="0"/>
              <a:t>ve şişirilebilen iki tip </a:t>
            </a:r>
            <a:r>
              <a:rPr lang="tr-TR" dirty="0" err="1"/>
              <a:t>penil</a:t>
            </a:r>
            <a:r>
              <a:rPr lang="tr-TR" dirty="0"/>
              <a:t> protez </a:t>
            </a:r>
          </a:p>
          <a:p>
            <a:r>
              <a:rPr lang="tr-TR" dirty="0" smtClean="0"/>
              <a:t>Hastalara </a:t>
            </a:r>
            <a:r>
              <a:rPr lang="tr-TR" dirty="0"/>
              <a:t>göre ve hastanın kullanabilme yeteneği göz önüne alınarak uygulanmalıdır.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4661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7" descr="amsmal_clip_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3810000" cy="3048000"/>
          </a:xfrm>
          <a:prstGeom prst="rect">
            <a:avLst/>
          </a:prstGeom>
          <a:noFill/>
        </p:spPr>
      </p:pic>
      <p:pic>
        <p:nvPicPr>
          <p:cNvPr id="5" name="Picture 8" descr="erektil_onarim_r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66800"/>
            <a:ext cx="3962400" cy="3048000"/>
          </a:xfrm>
          <a:prstGeom prst="rect">
            <a:avLst/>
          </a:prstGeom>
          <a:noFill/>
        </p:spPr>
      </p:pic>
      <p:pic>
        <p:nvPicPr>
          <p:cNvPr id="6" name="Picture 9" descr="malleable_penil_prote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0"/>
            <a:ext cx="3810000" cy="2743200"/>
          </a:xfrm>
          <a:prstGeom prst="rect">
            <a:avLst/>
          </a:prstGeom>
          <a:noFill/>
        </p:spPr>
      </p:pic>
      <p:pic>
        <p:nvPicPr>
          <p:cNvPr id="7" name="Picture 10" descr="ambicor_penil_prote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114800"/>
            <a:ext cx="39624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126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tr-TR" dirty="0" err="1"/>
              <a:t>Erektil</a:t>
            </a:r>
            <a:r>
              <a:rPr lang="tr-TR" dirty="0"/>
              <a:t> </a:t>
            </a:r>
            <a:r>
              <a:rPr lang="tr-TR" dirty="0" err="1"/>
              <a:t>Disfonksiyon</a:t>
            </a:r>
            <a:r>
              <a:rPr lang="tr-TR" dirty="0"/>
              <a:t> erkekleri etkileyen kronik hastalıklar arasında en sık görülen bir patolojidir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Prevalansı</a:t>
            </a:r>
            <a:r>
              <a:rPr lang="tr-TR" dirty="0" smtClean="0"/>
              <a:t> </a:t>
            </a:r>
            <a:r>
              <a:rPr lang="tr-TR" dirty="0"/>
              <a:t>yaşlanmayla birlikte artış gösterir.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235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Şişirilebilen protezlerin sunduğu </a:t>
            </a:r>
            <a:r>
              <a:rPr lang="tr-TR" dirty="0" err="1"/>
              <a:t>ereksiyon</a:t>
            </a:r>
            <a:r>
              <a:rPr lang="tr-TR" dirty="0"/>
              <a:t> kalitesi natürel </a:t>
            </a:r>
            <a:r>
              <a:rPr lang="tr-TR" dirty="0" err="1"/>
              <a:t>ereksiyonun</a:t>
            </a:r>
            <a:r>
              <a:rPr lang="tr-TR" dirty="0"/>
              <a:t> benzeridir. </a:t>
            </a:r>
          </a:p>
          <a:p>
            <a:r>
              <a:rPr lang="tr-TR" dirty="0"/>
              <a:t>Dezavantajları olarak </a:t>
            </a:r>
            <a:endParaRPr lang="tr-TR" dirty="0" smtClean="0"/>
          </a:p>
          <a:p>
            <a:pPr lvl="1"/>
            <a:r>
              <a:rPr lang="tr-TR" dirty="0" smtClean="0"/>
              <a:t>Teknik </a:t>
            </a:r>
            <a:r>
              <a:rPr lang="tr-TR" dirty="0"/>
              <a:t>yetersizlik ve arızalar(%</a:t>
            </a:r>
            <a:r>
              <a:rPr lang="tr-TR" dirty="0" smtClean="0"/>
              <a:t>8-15)</a:t>
            </a:r>
          </a:p>
          <a:p>
            <a:pPr lvl="1"/>
            <a:r>
              <a:rPr lang="tr-TR" dirty="0" smtClean="0"/>
              <a:t>Enfeksiyon</a:t>
            </a:r>
            <a:r>
              <a:rPr lang="tr-TR" dirty="0"/>
              <a:t>(%</a:t>
            </a:r>
            <a:r>
              <a:rPr lang="tr-TR" dirty="0" smtClean="0"/>
              <a:t>1-3)</a:t>
            </a:r>
          </a:p>
          <a:p>
            <a:pPr lvl="1"/>
            <a:r>
              <a:rPr lang="tr-TR" dirty="0" err="1" smtClean="0"/>
              <a:t>Korporal</a:t>
            </a:r>
            <a:r>
              <a:rPr lang="tr-TR" dirty="0" smtClean="0"/>
              <a:t> </a:t>
            </a:r>
            <a:r>
              <a:rPr lang="tr-TR" dirty="0" err="1" smtClean="0"/>
              <a:t>perforasyonlar</a:t>
            </a:r>
            <a:endParaRPr lang="tr-TR" dirty="0" smtClean="0"/>
          </a:p>
          <a:p>
            <a:pPr lvl="1"/>
            <a:r>
              <a:rPr lang="tr-TR" dirty="0" err="1" smtClean="0"/>
              <a:t>Üretral</a:t>
            </a:r>
            <a:r>
              <a:rPr lang="tr-TR" dirty="0" smtClean="0"/>
              <a:t> </a:t>
            </a:r>
            <a:r>
              <a:rPr lang="tr-TR" dirty="0"/>
              <a:t>yaralanmalar </a:t>
            </a:r>
          </a:p>
          <a:p>
            <a:r>
              <a:rPr lang="tr-TR" dirty="0" smtClean="0"/>
              <a:t> </a:t>
            </a:r>
            <a:r>
              <a:rPr lang="tr-TR" dirty="0"/>
              <a:t>Hasta memnuniyet oranları %</a:t>
            </a:r>
            <a:r>
              <a:rPr lang="tr-TR" dirty="0" smtClean="0"/>
              <a:t>62-90</a:t>
            </a:r>
          </a:p>
          <a:p>
            <a:r>
              <a:rPr lang="tr-TR" dirty="0" smtClean="0"/>
              <a:t> </a:t>
            </a:r>
            <a:r>
              <a:rPr lang="tr-TR" dirty="0"/>
              <a:t>Revizyon oranları ise %4-32 </a:t>
            </a:r>
            <a:r>
              <a:rPr lang="tr-TR" dirty="0" smtClean="0"/>
              <a:t>arasında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4303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YENİ TEDAVİ STRATEJİLERİ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/>
              <a:t>External</a:t>
            </a:r>
            <a:r>
              <a:rPr lang="tr-TR" dirty="0"/>
              <a:t> düşük enerji şok dalga tedavileri(ESWL)</a:t>
            </a:r>
          </a:p>
          <a:p>
            <a:pPr marL="0" indent="0">
              <a:buNone/>
            </a:pPr>
            <a:r>
              <a:rPr lang="tr-TR" dirty="0"/>
              <a:t>-Doku mühendisliği(</a:t>
            </a:r>
            <a:r>
              <a:rPr lang="tr-TR" dirty="0" err="1"/>
              <a:t>embriyonik</a:t>
            </a:r>
            <a:r>
              <a:rPr lang="tr-TR" dirty="0"/>
              <a:t>/</a:t>
            </a:r>
            <a:r>
              <a:rPr lang="tr-TR" dirty="0" err="1"/>
              <a:t>adult</a:t>
            </a:r>
            <a:r>
              <a:rPr lang="tr-TR" dirty="0"/>
              <a:t> </a:t>
            </a:r>
            <a:r>
              <a:rPr lang="tr-TR" dirty="0" err="1"/>
              <a:t>stem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879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Adsı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102961"/>
            <a:ext cx="6858000" cy="405384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                                         TEŞEKKÜRLER…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Başarılı </a:t>
            </a:r>
            <a:r>
              <a:rPr lang="tr-TR" dirty="0"/>
              <a:t>bir seksüel ilişki için yeterli </a:t>
            </a:r>
            <a:r>
              <a:rPr lang="tr-TR" dirty="0" err="1"/>
              <a:t>penil</a:t>
            </a:r>
            <a:r>
              <a:rPr lang="tr-TR" dirty="0"/>
              <a:t> </a:t>
            </a:r>
            <a:r>
              <a:rPr lang="tr-TR" dirty="0" err="1"/>
              <a:t>ereksiyonu</a:t>
            </a:r>
            <a:r>
              <a:rPr lang="tr-TR" dirty="0"/>
              <a:t> başlatamama veya sürdürememe olarak ifade 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49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Etiyolojik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 err="1" smtClean="0"/>
              <a:t>Arteriyal</a:t>
            </a:r>
            <a:r>
              <a:rPr lang="tr-TR" dirty="0" smtClean="0"/>
              <a:t>***</a:t>
            </a:r>
          </a:p>
          <a:p>
            <a:pPr lvl="1"/>
            <a:r>
              <a:rPr lang="tr-TR" dirty="0" err="1" smtClean="0"/>
              <a:t>Nörojenik</a:t>
            </a:r>
            <a:endParaRPr lang="tr-TR" dirty="0" smtClean="0"/>
          </a:p>
          <a:p>
            <a:pPr lvl="1"/>
            <a:r>
              <a:rPr lang="tr-TR" dirty="0" smtClean="0"/>
              <a:t>Endokrin</a:t>
            </a:r>
          </a:p>
          <a:p>
            <a:pPr lvl="1"/>
            <a:r>
              <a:rPr lang="tr-TR" dirty="0" err="1" smtClean="0"/>
              <a:t>Kavernosal</a:t>
            </a:r>
            <a:endParaRPr lang="tr-TR" dirty="0" smtClean="0"/>
          </a:p>
          <a:p>
            <a:pPr lvl="1"/>
            <a:r>
              <a:rPr lang="tr-TR" dirty="0" err="1" smtClean="0"/>
              <a:t>İatrojenik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Psikojenik</a:t>
            </a:r>
            <a:r>
              <a:rPr lang="tr-TR" dirty="0" smtClean="0"/>
              <a:t> </a:t>
            </a:r>
            <a:r>
              <a:rPr lang="tr-TR" dirty="0"/>
              <a:t>durumlar </a:t>
            </a:r>
          </a:p>
          <a:p>
            <a:r>
              <a:rPr lang="tr-TR" dirty="0" smtClean="0"/>
              <a:t>Erkeklerin 57-64 yaşlarında%83.7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</a:t>
            </a:r>
            <a:r>
              <a:rPr lang="tr-TR" dirty="0"/>
              <a:t>75-85 </a:t>
            </a:r>
            <a:r>
              <a:rPr lang="tr-TR" dirty="0" smtClean="0"/>
              <a:t>yaşlarında %38.5 </a:t>
            </a:r>
            <a:r>
              <a:rPr lang="tr-TR" dirty="0"/>
              <a:t>seksüel aktif </a:t>
            </a:r>
          </a:p>
        </p:txBody>
      </p:sp>
    </p:spTree>
    <p:extLst>
      <p:ext uri="{BB962C8B-B14F-4D97-AF65-F5344CB8AC3E}">
        <p14:creationId xmlns="" xmlns:p14="http://schemas.microsoft.com/office/powerpoint/2010/main" val="35213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370416"/>
          </a:xfrm>
        </p:spPr>
        <p:txBody>
          <a:bodyPr>
            <a:normAutofit/>
          </a:bodyPr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Erektil</a:t>
            </a:r>
            <a:r>
              <a:rPr lang="tr-TR" dirty="0"/>
              <a:t> </a:t>
            </a:r>
            <a:r>
              <a:rPr lang="tr-TR" dirty="0" err="1"/>
              <a:t>Disfonksiyon</a:t>
            </a:r>
            <a:r>
              <a:rPr lang="tr-TR" dirty="0"/>
              <a:t> tedavisi iki ana başlığı taşır.</a:t>
            </a:r>
          </a:p>
          <a:p>
            <a:pPr marL="365760" lvl="1" indent="0">
              <a:buNone/>
            </a:pPr>
            <a:r>
              <a:rPr lang="tr-TR" dirty="0"/>
              <a:t>1)İlaç dışı tedavi yöntemleri</a:t>
            </a:r>
          </a:p>
          <a:p>
            <a:pPr marL="365760" lvl="1" indent="0">
              <a:buNone/>
            </a:pPr>
            <a:r>
              <a:rPr lang="tr-TR" dirty="0"/>
              <a:t>2)İlaçlar ve diğer yöntemlerle yapılan </a:t>
            </a:r>
            <a:r>
              <a:rPr lang="tr-TR" dirty="0" smtClean="0"/>
              <a:t>tedaviler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065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İLAÇ DIŞI TEDAVİ YÖNTEMLERİ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Hasta-Hekim </a:t>
            </a:r>
            <a:r>
              <a:rPr lang="tr-TR" dirty="0"/>
              <a:t>görüşmeleri</a:t>
            </a:r>
            <a:endParaRPr lang="tr-TR" dirty="0" smtClean="0"/>
          </a:p>
          <a:p>
            <a:r>
              <a:rPr lang="tr-TR" dirty="0" smtClean="0"/>
              <a:t>Hayat </a:t>
            </a:r>
            <a:r>
              <a:rPr lang="tr-TR" dirty="0"/>
              <a:t>tarzı </a:t>
            </a:r>
            <a:r>
              <a:rPr lang="tr-TR" dirty="0" smtClean="0"/>
              <a:t>değişiklikleri:</a:t>
            </a:r>
          </a:p>
          <a:p>
            <a:pPr lvl="1"/>
            <a:r>
              <a:rPr lang="tr-TR" dirty="0" err="1" smtClean="0"/>
              <a:t>Obezite</a:t>
            </a:r>
            <a:endParaRPr lang="tr-TR" dirty="0" smtClean="0"/>
          </a:p>
          <a:p>
            <a:pPr lvl="1"/>
            <a:r>
              <a:rPr lang="tr-TR" dirty="0" err="1" smtClean="0"/>
              <a:t>Sedanter</a:t>
            </a:r>
            <a:r>
              <a:rPr lang="tr-TR" dirty="0" smtClean="0"/>
              <a:t> </a:t>
            </a:r>
            <a:r>
              <a:rPr lang="tr-TR" dirty="0"/>
              <a:t>hayat </a:t>
            </a:r>
            <a:endParaRPr lang="tr-TR" dirty="0" smtClean="0"/>
          </a:p>
          <a:p>
            <a:pPr lvl="1"/>
            <a:r>
              <a:rPr lang="tr-TR" dirty="0" smtClean="0"/>
              <a:t>Sigara içimi </a:t>
            </a:r>
          </a:p>
          <a:p>
            <a:r>
              <a:rPr lang="tr-TR" dirty="0" smtClean="0"/>
              <a:t>İlaçların Düzenlenmesi </a:t>
            </a:r>
          </a:p>
          <a:p>
            <a:pPr lvl="1"/>
            <a:r>
              <a:rPr lang="tr-TR" dirty="0" err="1" smtClean="0"/>
              <a:t>Tiazid</a:t>
            </a:r>
            <a:r>
              <a:rPr lang="tr-TR" dirty="0" smtClean="0"/>
              <a:t> </a:t>
            </a:r>
            <a:r>
              <a:rPr lang="tr-TR" dirty="0"/>
              <a:t>grubu </a:t>
            </a:r>
            <a:r>
              <a:rPr lang="tr-TR" dirty="0" err="1" smtClean="0"/>
              <a:t>diüretikler</a:t>
            </a:r>
            <a:endParaRPr lang="tr-TR" dirty="0" smtClean="0"/>
          </a:p>
          <a:p>
            <a:pPr lvl="1"/>
            <a:r>
              <a:rPr lang="tr-TR" dirty="0" smtClean="0"/>
              <a:t>Santral </a:t>
            </a:r>
            <a:r>
              <a:rPr lang="tr-TR" dirty="0"/>
              <a:t>etkili </a:t>
            </a:r>
            <a:r>
              <a:rPr lang="tr-TR" dirty="0" err="1" smtClean="0"/>
              <a:t>antihipertansifler</a:t>
            </a:r>
            <a:endParaRPr lang="tr-TR" dirty="0" smtClean="0"/>
          </a:p>
          <a:p>
            <a:pPr lvl="1"/>
            <a:r>
              <a:rPr lang="tr-TR" dirty="0" err="1" smtClean="0"/>
              <a:t>Antidepresanlar</a:t>
            </a:r>
            <a:endParaRPr lang="tr-TR" dirty="0" smtClean="0"/>
          </a:p>
          <a:p>
            <a:pPr lvl="1"/>
            <a:r>
              <a:rPr lang="tr-TR" dirty="0" err="1" smtClean="0"/>
              <a:t>Androjen</a:t>
            </a:r>
            <a:r>
              <a:rPr lang="tr-TR" dirty="0" smtClean="0"/>
              <a:t> </a:t>
            </a:r>
            <a:r>
              <a:rPr lang="tr-TR" dirty="0"/>
              <a:t>bloke </a:t>
            </a:r>
            <a:r>
              <a:rPr lang="tr-TR" dirty="0" smtClean="0"/>
              <a:t>ediciler</a:t>
            </a:r>
          </a:p>
          <a:p>
            <a:pPr lvl="1"/>
            <a:r>
              <a:rPr lang="tr-TR" dirty="0" smtClean="0"/>
              <a:t>Alkol </a:t>
            </a:r>
            <a:r>
              <a:rPr lang="tr-TR" dirty="0"/>
              <a:t>ve keyif verici </a:t>
            </a:r>
            <a:r>
              <a:rPr lang="tr-TR" dirty="0" smtClean="0"/>
              <a:t>maddeler</a:t>
            </a:r>
          </a:p>
          <a:p>
            <a:pPr lvl="1"/>
            <a:r>
              <a:rPr lang="tr-TR" dirty="0" smtClean="0"/>
              <a:t>Parkinson ilaçları</a:t>
            </a:r>
          </a:p>
          <a:p>
            <a:pPr lvl="1"/>
            <a:r>
              <a:rPr lang="tr-TR" dirty="0" smtClean="0"/>
              <a:t>Kas gevşeticiler</a:t>
            </a:r>
          </a:p>
          <a:p>
            <a:pPr lvl="1"/>
            <a:r>
              <a:rPr lang="tr-TR" dirty="0" err="1" smtClean="0"/>
              <a:t>Nonsteroidal</a:t>
            </a:r>
            <a:r>
              <a:rPr lang="tr-TR" dirty="0" smtClean="0"/>
              <a:t> anti </a:t>
            </a:r>
            <a:r>
              <a:rPr lang="tr-TR" dirty="0" err="1"/>
              <a:t>inflamatuar</a:t>
            </a:r>
            <a:r>
              <a:rPr lang="tr-TR" dirty="0"/>
              <a:t> </a:t>
            </a:r>
            <a:r>
              <a:rPr lang="tr-TR" dirty="0" smtClean="0"/>
              <a:t>ilaçlar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821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İlaçlar ve diğer yöntemlerle yapılan tedaviler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a)Oral olarak kullanılan ilaçlar</a:t>
            </a:r>
          </a:p>
          <a:p>
            <a:pPr marL="0" indent="0">
              <a:buNone/>
            </a:pPr>
            <a:r>
              <a:rPr lang="tr-TR" dirty="0"/>
              <a:t>b)</a:t>
            </a:r>
            <a:r>
              <a:rPr lang="tr-TR" dirty="0" err="1"/>
              <a:t>İntrakavernozal</a:t>
            </a:r>
            <a:r>
              <a:rPr lang="tr-TR" dirty="0"/>
              <a:t> kullanılan ilaçlar</a:t>
            </a:r>
          </a:p>
          <a:p>
            <a:pPr marL="0" indent="0">
              <a:buNone/>
            </a:pPr>
            <a:r>
              <a:rPr lang="tr-TR" dirty="0"/>
              <a:t>c)Vakum cihazları</a:t>
            </a:r>
          </a:p>
          <a:p>
            <a:pPr marL="0" indent="0">
              <a:buNone/>
            </a:pPr>
            <a:r>
              <a:rPr lang="tr-TR" dirty="0"/>
              <a:t>d)Kombinasyon tedavileri</a:t>
            </a:r>
          </a:p>
          <a:p>
            <a:pPr marL="0" indent="0">
              <a:buNone/>
            </a:pPr>
            <a:r>
              <a:rPr lang="tr-TR" dirty="0"/>
              <a:t>e)Gen tedavileri</a:t>
            </a:r>
          </a:p>
          <a:p>
            <a:pPr marL="0" indent="0">
              <a:buNone/>
            </a:pPr>
            <a:r>
              <a:rPr lang="tr-TR" dirty="0"/>
              <a:t>f)</a:t>
            </a:r>
            <a:r>
              <a:rPr lang="tr-TR" dirty="0" err="1"/>
              <a:t>Anjiogenezis</a:t>
            </a:r>
            <a:r>
              <a:rPr lang="tr-TR" dirty="0"/>
              <a:t> </a:t>
            </a:r>
            <a:r>
              <a:rPr lang="tr-TR" dirty="0" smtClean="0"/>
              <a:t>tedavileri</a:t>
            </a:r>
          </a:p>
          <a:p>
            <a:pPr marL="0" indent="0">
              <a:buNone/>
            </a:pPr>
            <a:r>
              <a:rPr lang="tr-TR" dirty="0"/>
              <a:t>g)</a:t>
            </a:r>
            <a:r>
              <a:rPr lang="tr-TR" dirty="0" err="1"/>
              <a:t>Revaskülarizasyon</a:t>
            </a:r>
            <a:r>
              <a:rPr lang="tr-TR" dirty="0"/>
              <a:t> tedavileri</a:t>
            </a:r>
          </a:p>
          <a:p>
            <a:pPr marL="0" indent="0">
              <a:buNone/>
            </a:pPr>
            <a:r>
              <a:rPr lang="tr-TR" dirty="0"/>
              <a:t>h)</a:t>
            </a:r>
            <a:r>
              <a:rPr lang="tr-TR" dirty="0" err="1"/>
              <a:t>Penil</a:t>
            </a:r>
            <a:r>
              <a:rPr lang="tr-TR" dirty="0"/>
              <a:t> Protezler</a:t>
            </a:r>
          </a:p>
          <a:p>
            <a:pPr marL="0" indent="0">
              <a:buNone/>
            </a:pPr>
            <a:r>
              <a:rPr lang="tr-TR" dirty="0"/>
              <a:t>i)Yeni tedavi </a:t>
            </a:r>
            <a:r>
              <a:rPr lang="tr-TR" dirty="0" err="1"/>
              <a:t>metodları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931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ORAL OLARAK KULLANILAN İLAÇLAR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grupta </a:t>
            </a:r>
            <a:r>
              <a:rPr lang="tr-TR" dirty="0" err="1"/>
              <a:t>ensık</a:t>
            </a:r>
            <a:r>
              <a:rPr lang="tr-TR" dirty="0"/>
              <a:t> ve birinci basamak olarak kullanılan ilaçlar </a:t>
            </a:r>
            <a:r>
              <a:rPr lang="tr-TR" dirty="0" err="1"/>
              <a:t>Fosfodiesteraz</a:t>
            </a:r>
            <a:r>
              <a:rPr lang="tr-TR" dirty="0"/>
              <a:t> tip 5 </a:t>
            </a:r>
            <a:r>
              <a:rPr lang="tr-TR" dirty="0" smtClean="0"/>
              <a:t>enzim inhibitörleridir(PDE5-İ).</a:t>
            </a:r>
          </a:p>
          <a:p>
            <a:pPr lvl="1"/>
            <a:r>
              <a:rPr lang="tr-TR" dirty="0" err="1" smtClean="0"/>
              <a:t>Sildenafil</a:t>
            </a:r>
            <a:endParaRPr lang="tr-TR" dirty="0" smtClean="0"/>
          </a:p>
          <a:p>
            <a:pPr lvl="1"/>
            <a:r>
              <a:rPr lang="tr-TR" dirty="0" err="1" smtClean="0"/>
              <a:t>Vardenafil</a:t>
            </a:r>
            <a:endParaRPr lang="tr-TR" dirty="0" smtClean="0"/>
          </a:p>
          <a:p>
            <a:pPr lvl="1"/>
            <a:r>
              <a:rPr lang="tr-TR" dirty="0" err="1" smtClean="0"/>
              <a:t>Tadalafil</a:t>
            </a:r>
            <a:endParaRPr lang="tr-TR" dirty="0" smtClean="0"/>
          </a:p>
          <a:p>
            <a:pPr lvl="1"/>
            <a:r>
              <a:rPr lang="tr-TR" dirty="0" err="1" smtClean="0"/>
              <a:t>Avanafil</a:t>
            </a:r>
            <a:endParaRPr lang="tr-TR" dirty="0" smtClean="0"/>
          </a:p>
          <a:p>
            <a:pPr lvl="1"/>
            <a:r>
              <a:rPr lang="tr-TR" dirty="0" err="1" smtClean="0"/>
              <a:t>Udenafil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959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F:\pde5 etki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88" y="980727"/>
            <a:ext cx="8404775" cy="5659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01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614</Words>
  <Application>Microsoft Office PowerPoint</Application>
  <PresentationFormat>Ekran Gösterisi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Akış</vt:lpstr>
      <vt:lpstr>EREKTİL DİSFONKSİYONUN TEDAVİSİ</vt:lpstr>
      <vt:lpstr>Slayt 2</vt:lpstr>
      <vt:lpstr>Tanım</vt:lpstr>
      <vt:lpstr>Etiyolojik Faktörler</vt:lpstr>
      <vt:lpstr>TEDAVİ</vt:lpstr>
      <vt:lpstr>İLAÇ DIŞI TEDAVİ YÖNTEMLERİ</vt:lpstr>
      <vt:lpstr>İlaçlar ve diğer yöntemlerle yapılan tedaviler</vt:lpstr>
      <vt:lpstr>ORAL OLARAK KULLANILAN İLAÇLAR</vt:lpstr>
      <vt:lpstr>Slayt 9</vt:lpstr>
      <vt:lpstr>Slayt 10</vt:lpstr>
      <vt:lpstr>Slayt 11</vt:lpstr>
      <vt:lpstr>Oral Farmakolojik Olarak Kullanılabilen Diğer İlaçlar</vt:lpstr>
      <vt:lpstr>İNTRAKAVERNOZAL OLARAK UYGULANAN İLAÇLAR</vt:lpstr>
      <vt:lpstr>VAKUM CİHAZLARI</vt:lpstr>
      <vt:lpstr>KOMBİNE TEDAVİLER</vt:lpstr>
      <vt:lpstr>ANJİOGENEZİS TEDAVİLERİ</vt:lpstr>
      <vt:lpstr>VASKÜLER CERRAHİLER</vt:lpstr>
      <vt:lpstr>PENİL PROTEZ CERRAHİLERİ</vt:lpstr>
      <vt:lpstr>Teşekkürler…</vt:lpstr>
      <vt:lpstr>Slayt 20</vt:lpstr>
      <vt:lpstr>YENİ TEDAVİ STRATEJİLERİ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EREKTİL DİSFONKSİYONUN TEDAVİSİ</dc:title>
  <dc:creator>ŞEMSETTİN ZEREN</dc:creator>
  <cp:lastModifiedBy>user</cp:lastModifiedBy>
  <cp:revision>13</cp:revision>
  <dcterms:created xsi:type="dcterms:W3CDTF">2014-05-21T13:08:03Z</dcterms:created>
  <dcterms:modified xsi:type="dcterms:W3CDTF">2014-05-29T10:10:04Z</dcterms:modified>
</cp:coreProperties>
</file>