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67" r:id="rId3"/>
    <p:sldId id="294" r:id="rId4"/>
    <p:sldId id="295" r:id="rId5"/>
    <p:sldId id="271" r:id="rId6"/>
    <p:sldId id="272" r:id="rId7"/>
    <p:sldId id="280" r:id="rId8"/>
    <p:sldId id="281" r:id="rId9"/>
    <p:sldId id="282" r:id="rId10"/>
    <p:sldId id="290" r:id="rId11"/>
    <p:sldId id="296" r:id="rId12"/>
    <p:sldId id="273" r:id="rId13"/>
    <p:sldId id="274" r:id="rId14"/>
    <p:sldId id="277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5" r:id="rId29"/>
    <p:sldId id="396" r:id="rId30"/>
    <p:sldId id="397" r:id="rId31"/>
    <p:sldId id="398" r:id="rId32"/>
    <p:sldId id="354" r:id="rId33"/>
    <p:sldId id="400" r:id="rId34"/>
    <p:sldId id="356" r:id="rId35"/>
    <p:sldId id="399" r:id="rId36"/>
    <p:sldId id="287" r:id="rId37"/>
    <p:sldId id="35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sz="20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ŞUBELERE GÖRE </a:t>
            </a:r>
            <a:r>
              <a:rPr lang="tr-TR" sz="2000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UZMAN SAYILARI</a:t>
            </a:r>
            <a:endParaRPr lang="tr-TR" sz="2000" b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ŞUBELERE GÖRE ASİSTAN SAYILARI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Sayfa1!$A$2:$A$11</c:f>
              <c:strCache>
                <c:ptCount val="10"/>
                <c:pt idx="0">
                  <c:v> KUZEY MARMARA</c:v>
                </c:pt>
                <c:pt idx="1">
                  <c:v>GÜNEY MARMARA</c:v>
                </c:pt>
                <c:pt idx="2">
                  <c:v>EGE</c:v>
                </c:pt>
                <c:pt idx="3">
                  <c:v>BATI AKDENİZ</c:v>
                </c:pt>
                <c:pt idx="4">
                  <c:v>DOĞU AKDENİZ</c:v>
                </c:pt>
                <c:pt idx="5">
                  <c:v>GÜNEYDOĞU</c:v>
                </c:pt>
                <c:pt idx="6">
                  <c:v>DOĞU ANADOLU</c:v>
                </c:pt>
                <c:pt idx="7">
                  <c:v>İÇ ANADOLU</c:v>
                </c:pt>
                <c:pt idx="8">
                  <c:v>BATI KARADENİZ</c:v>
                </c:pt>
                <c:pt idx="9">
                  <c:v>DOĞU KARADENİZ</c:v>
                </c:pt>
              </c:strCache>
            </c:strRef>
          </c:cat>
          <c:val>
            <c:numRef>
              <c:f>Sayfa1!$B$2:$B$11</c:f>
              <c:numCache>
                <c:formatCode>General</c:formatCode>
                <c:ptCount val="10"/>
                <c:pt idx="0">
                  <c:v>29.7</c:v>
                </c:pt>
                <c:pt idx="1">
                  <c:v>5.9</c:v>
                </c:pt>
                <c:pt idx="2">
                  <c:v>11.1</c:v>
                </c:pt>
                <c:pt idx="3">
                  <c:v>7.2</c:v>
                </c:pt>
                <c:pt idx="4">
                  <c:v>7.1</c:v>
                </c:pt>
                <c:pt idx="5">
                  <c:v>7.3</c:v>
                </c:pt>
                <c:pt idx="6">
                  <c:v>7.1</c:v>
                </c:pt>
                <c:pt idx="7">
                  <c:v>16.2</c:v>
                </c:pt>
                <c:pt idx="8">
                  <c:v>5.5</c:v>
                </c:pt>
                <c:pt idx="9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sz="20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ŞUBELERE GÖRE ASİSTAN SAYILARI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ŞUBELERE GÖRE ASİSTAN SAYILARI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Sayfa1!$A$2:$A$11</c:f>
              <c:strCache>
                <c:ptCount val="10"/>
                <c:pt idx="0">
                  <c:v> KUZEY MARMARA</c:v>
                </c:pt>
                <c:pt idx="1">
                  <c:v>GÜNEY MARMARA</c:v>
                </c:pt>
                <c:pt idx="2">
                  <c:v>EGE</c:v>
                </c:pt>
                <c:pt idx="3">
                  <c:v>BATI AKDENİZ</c:v>
                </c:pt>
                <c:pt idx="4">
                  <c:v>DOĞU AKDENİZ</c:v>
                </c:pt>
                <c:pt idx="5">
                  <c:v>GÜNEYDOĞU</c:v>
                </c:pt>
                <c:pt idx="6">
                  <c:v>DOĞU ANADOLU</c:v>
                </c:pt>
                <c:pt idx="7">
                  <c:v>İÇ ANADOLU</c:v>
                </c:pt>
                <c:pt idx="8">
                  <c:v>BATI KARADENİZ</c:v>
                </c:pt>
                <c:pt idx="9">
                  <c:v>DOĞU KARADENİZ</c:v>
                </c:pt>
              </c:strCache>
            </c:strRef>
          </c:cat>
          <c:val>
            <c:numRef>
              <c:f>Sayfa1!$B$2:$B$11</c:f>
              <c:numCache>
                <c:formatCode>General</c:formatCode>
                <c:ptCount val="10"/>
                <c:pt idx="0">
                  <c:v>21.5</c:v>
                </c:pt>
                <c:pt idx="1">
                  <c:v>2.5</c:v>
                </c:pt>
                <c:pt idx="2">
                  <c:v>10.5</c:v>
                </c:pt>
                <c:pt idx="3">
                  <c:v>8.5</c:v>
                </c:pt>
                <c:pt idx="4">
                  <c:v>4.5</c:v>
                </c:pt>
                <c:pt idx="5">
                  <c:v>4.5</c:v>
                </c:pt>
                <c:pt idx="6">
                  <c:v>8.5</c:v>
                </c:pt>
                <c:pt idx="7">
                  <c:v>30.5</c:v>
                </c:pt>
                <c:pt idx="8">
                  <c:v>5.5</c:v>
                </c:pt>
                <c:pt idx="9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3FFC3-8340-604F-9CE6-CB2AC667F5E2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5B7B5-4C15-E141-B6B3-B6F721A78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7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3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6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9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6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7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7C40-AA64-594B-8137-A124583D14BF}" type="datetimeFigureOut">
              <a:rPr lang="en-US" smtClean="0"/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047C-A91D-F745-B55F-C77459BA3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3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ep.uroturk.org.t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 Amaç </a:t>
            </a:r>
            <a:r>
              <a:rPr lang="tr-TR" dirty="0">
                <a:solidFill>
                  <a:srgbClr val="FFFF00"/>
                </a:solidFill>
              </a:rPr>
              <a:t>ve </a:t>
            </a:r>
            <a:r>
              <a:rPr lang="tr-TR" dirty="0" smtClean="0">
                <a:solidFill>
                  <a:srgbClr val="FFFF00"/>
                </a:solidFill>
              </a:rPr>
              <a:t>Hedefler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467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Dr. </a:t>
            </a:r>
            <a:r>
              <a:rPr lang="en-US" dirty="0" err="1" smtClean="0">
                <a:solidFill>
                  <a:srgbClr val="FFFF00"/>
                </a:solidFill>
              </a:rPr>
              <a:t>Ateş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Kadıoğlu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52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Kıdem</a:t>
            </a:r>
            <a:r>
              <a:rPr lang="en-US" dirty="0" smtClean="0">
                <a:solidFill>
                  <a:srgbClr val="FFFF00"/>
                </a:solidFill>
              </a:rPr>
              <a:t> -</a:t>
            </a:r>
            <a:r>
              <a:rPr lang="en-US" dirty="0" err="1" smtClean="0">
                <a:solidFill>
                  <a:srgbClr val="FFFF00"/>
                </a:solidFill>
              </a:rPr>
              <a:t>Düzey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rgbClr val="FFFFFF"/>
                </a:solidFill>
              </a:rPr>
              <a:t>Y</a:t>
            </a:r>
            <a:r>
              <a:rPr lang="en-US" dirty="0" err="1" smtClean="0">
                <a:solidFill>
                  <a:srgbClr val="FFFFFF"/>
                </a:solidFill>
              </a:rPr>
              <a:t>etkinliklerin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eğitim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sürecinde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kazanılma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önceliğini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eğitim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sürecinin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hangi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aşamasında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kazanılması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gerektiğini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belirtir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 err="1" smtClean="0">
                <a:solidFill>
                  <a:srgbClr val="FFFFFF"/>
                </a:solidFill>
              </a:rPr>
              <a:t>İki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düzeyde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ele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alınması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önerilmektedir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FFFFFF"/>
                </a:solidFill>
              </a:rPr>
              <a:t>1. </a:t>
            </a:r>
            <a:r>
              <a:rPr lang="en-US" dirty="0" err="1">
                <a:solidFill>
                  <a:srgbClr val="FFFFFF"/>
                </a:solidFill>
              </a:rPr>
              <a:t>kıdem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yetkinlikleri</a:t>
            </a:r>
            <a:r>
              <a:rPr lang="en-US" dirty="0" smtClean="0">
                <a:solidFill>
                  <a:srgbClr val="FFFFFF"/>
                </a:solidFill>
              </a:rPr>
              <a:t>; </a:t>
            </a:r>
            <a:r>
              <a:rPr lang="en-US" dirty="0" err="1" smtClean="0">
                <a:solidFill>
                  <a:srgbClr val="FFFFFF"/>
                </a:solidFill>
              </a:rPr>
              <a:t>öncelik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verilmesi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gereken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yetkinliklerdir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 smtClean="0">
                <a:solidFill>
                  <a:srgbClr val="FFFFFF"/>
                </a:solidFill>
              </a:rPr>
              <a:t>mortalitesi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morbiditesi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prevalansı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insidansı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yüksek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olan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klinik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problemleri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çözmek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için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gereken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yetkinlikler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sık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uygulanan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karmaşık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olmayan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girişimsel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yetkinliklerdir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FFFFFF"/>
                </a:solidFill>
                <a:effectLst/>
              </a:rPr>
              <a:t>2.Kıdem </a:t>
            </a:r>
            <a:r>
              <a:rPr lang="en-US" dirty="0" err="1" smtClean="0">
                <a:solidFill>
                  <a:srgbClr val="FFFFFF"/>
                </a:solidFill>
                <a:effectLst/>
              </a:rPr>
              <a:t>bunların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/>
              </a:rPr>
              <a:t>dışında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/>
              </a:rPr>
              <a:t>kalan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ffectLst/>
              </a:rPr>
              <a:t>yetkinlikler</a:t>
            </a:r>
            <a:endParaRPr lang="en-US" dirty="0" smtClean="0">
              <a:solidFill>
                <a:srgbClr val="FFFFFF"/>
              </a:solidFill>
              <a:effectLst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2321498"/>
            <a:ext cx="8547100" cy="4121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078808"/>
            <a:ext cx="85471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Temel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yetkinlikler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Öğrenme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Öğretme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Yöntemleri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Ölçme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değerlendirme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Eğitim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Kaynakları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FFFF"/>
                </a:solidFill>
              </a:rPr>
              <a:t>TUKMOS tarafından önerilen öğrenme ve öğretme yöntemleri </a:t>
            </a:r>
            <a:endParaRPr lang="tr-TR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FFFF00"/>
                </a:solidFill>
              </a:rPr>
              <a:t>Yapılandırılmış </a:t>
            </a:r>
            <a:r>
              <a:rPr lang="tr-TR" dirty="0">
                <a:solidFill>
                  <a:srgbClr val="FFFF00"/>
                </a:solidFill>
              </a:rPr>
              <a:t>Eğitim </a:t>
            </a:r>
            <a:r>
              <a:rPr lang="tr-TR" dirty="0" smtClean="0">
                <a:solidFill>
                  <a:srgbClr val="FFFF00"/>
                </a:solidFill>
              </a:rPr>
              <a:t>Etkinlikleri(</a:t>
            </a:r>
            <a:r>
              <a:rPr lang="tr-TR" dirty="0">
                <a:solidFill>
                  <a:srgbClr val="FFFF00"/>
                </a:solidFill>
              </a:rPr>
              <a:t>YE</a:t>
            </a:r>
            <a:r>
              <a:rPr lang="tr-TR" dirty="0" smtClean="0">
                <a:solidFill>
                  <a:srgbClr val="FFFF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FFFFFF"/>
                </a:solidFill>
              </a:rPr>
              <a:t>Uygulamalı </a:t>
            </a:r>
            <a:r>
              <a:rPr lang="tr-TR" dirty="0">
                <a:solidFill>
                  <a:srgbClr val="FFFFFF"/>
                </a:solidFill>
              </a:rPr>
              <a:t>Eğitim </a:t>
            </a:r>
            <a:r>
              <a:rPr lang="tr-TR" dirty="0" smtClean="0">
                <a:solidFill>
                  <a:srgbClr val="FFFFFF"/>
                </a:solidFill>
              </a:rPr>
              <a:t>Etkinlikleri(</a:t>
            </a:r>
            <a:r>
              <a:rPr lang="tr-TR" dirty="0">
                <a:solidFill>
                  <a:srgbClr val="FFFFFF"/>
                </a:solidFill>
              </a:rPr>
              <a:t>UE) </a:t>
            </a:r>
            <a:endParaRPr lang="tr-TR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rgbClr val="FFFFFF"/>
                </a:solidFill>
              </a:rPr>
              <a:t>Bağımsız </a:t>
            </a:r>
            <a:r>
              <a:rPr lang="tr-TR" dirty="0">
                <a:solidFill>
                  <a:srgbClr val="FFFFFF"/>
                </a:solidFill>
              </a:rPr>
              <a:t>ve Keşfederek Öğrenme </a:t>
            </a:r>
            <a:r>
              <a:rPr lang="tr-TR" dirty="0" smtClean="0">
                <a:solidFill>
                  <a:srgbClr val="FFFFFF"/>
                </a:solidFill>
              </a:rPr>
              <a:t>Etkinlikleri(</a:t>
            </a:r>
            <a:r>
              <a:rPr lang="tr-TR" dirty="0">
                <a:solidFill>
                  <a:srgbClr val="FFFFFF"/>
                </a:solidFill>
              </a:rPr>
              <a:t>BE) </a:t>
            </a:r>
            <a:r>
              <a:rPr lang="tr-TR" dirty="0" smtClean="0">
                <a:solidFill>
                  <a:srgbClr val="FFFFFF"/>
                </a:solidFill>
              </a:rPr>
              <a:t>olarak belirlenmiştir.</a:t>
            </a:r>
            <a:endParaRPr lang="tr-TR" dirty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TÜD </a:t>
            </a:r>
            <a:r>
              <a:rPr lang="tr-TR" dirty="0" smtClean="0">
                <a:solidFill>
                  <a:schemeClr val="bg1"/>
                </a:solidFill>
              </a:rPr>
              <a:t>Yapılandırılmış </a:t>
            </a:r>
            <a:r>
              <a:rPr lang="tr-TR" dirty="0">
                <a:solidFill>
                  <a:schemeClr val="bg1"/>
                </a:solidFill>
              </a:rPr>
              <a:t>Eğitim Etkinlikleri(YE</a:t>
            </a:r>
            <a:r>
              <a:rPr lang="tr-TR" dirty="0" smtClean="0">
                <a:solidFill>
                  <a:schemeClr val="bg1"/>
                </a:solidFill>
              </a:rPr>
              <a:t>) yapmaktadır</a:t>
            </a:r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tr-TR" sz="3600" dirty="0" smtClean="0">
                <a:solidFill>
                  <a:srgbClr val="FFFF00"/>
                </a:solidFill>
              </a:rPr>
              <a:t>Yapılandırılmış Eğitim Etkinlikleri(YE)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2" indent="-457200">
              <a:lnSpc>
                <a:spcPct val="140000"/>
              </a:lnSpc>
            </a:pPr>
            <a:r>
              <a:rPr lang="x-none" sz="2800" i="1" u="sng" dirty="0" smtClean="0">
                <a:solidFill>
                  <a:srgbClr val="FFFF00"/>
                </a:solidFill>
              </a:rPr>
              <a:t>Sunum</a:t>
            </a:r>
            <a:r>
              <a:rPr lang="tr-TR" sz="2800" i="1" u="sng" dirty="0">
                <a:solidFill>
                  <a:srgbClr val="FFFF00"/>
                </a:solidFill>
              </a:rPr>
              <a:t>(</a:t>
            </a:r>
            <a:r>
              <a:rPr lang="tr-TR" sz="2800" i="1" u="sng" dirty="0" smtClean="0">
                <a:solidFill>
                  <a:srgbClr val="FFFF00"/>
                </a:solidFill>
              </a:rPr>
              <a:t>Su)</a:t>
            </a:r>
            <a:r>
              <a:rPr lang="tr-TR" sz="2800" dirty="0" smtClean="0">
                <a:solidFill>
                  <a:srgbClr val="FFFF00"/>
                </a:solidFill>
              </a:rPr>
              <a:t>: </a:t>
            </a:r>
            <a:r>
              <a:rPr lang="tr-TR" dirty="0" smtClean="0">
                <a:solidFill>
                  <a:srgbClr val="FFFFFF"/>
                </a:solidFill>
              </a:rPr>
              <a:t>Genel </a:t>
            </a:r>
            <a:r>
              <a:rPr lang="tr-TR" dirty="0">
                <a:solidFill>
                  <a:srgbClr val="FFFFFF"/>
                </a:solidFill>
              </a:rPr>
              <a:t>olarak nadir veya çok nadir görülen </a:t>
            </a:r>
            <a:r>
              <a:rPr lang="tr-TR" dirty="0" smtClean="0">
                <a:solidFill>
                  <a:srgbClr val="FFFFFF"/>
                </a:solidFill>
              </a:rPr>
              <a:t>konular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smtClean="0">
                <a:solidFill>
                  <a:srgbClr val="FFFFFF"/>
                </a:solidFill>
              </a:rPr>
              <a:t>veya </a:t>
            </a:r>
            <a:r>
              <a:rPr lang="tr-TR" dirty="0">
                <a:solidFill>
                  <a:srgbClr val="FFFFFF"/>
                </a:solidFill>
              </a:rPr>
              <a:t>sık görülen </a:t>
            </a:r>
            <a:r>
              <a:rPr lang="tr-TR" dirty="0" smtClean="0">
                <a:solidFill>
                  <a:srgbClr val="FFFFFF"/>
                </a:solidFill>
              </a:rPr>
              <a:t>konuların yeni gelişmelerin eğitici tarafından anlatılması</a:t>
            </a:r>
            <a:endParaRPr lang="tr-TR" sz="2800" dirty="0" smtClean="0">
              <a:solidFill>
                <a:srgbClr val="FFFFFF"/>
              </a:solidFill>
            </a:endParaRPr>
          </a:p>
          <a:p>
            <a:pPr marL="457200" lvl="2" indent="-457200">
              <a:lnSpc>
                <a:spcPct val="140000"/>
              </a:lnSpc>
            </a:pPr>
            <a:r>
              <a:rPr lang="x-none" sz="2800" i="1" u="sng" dirty="0" smtClean="0">
                <a:solidFill>
                  <a:srgbClr val="FFFF00"/>
                </a:solidFill>
              </a:rPr>
              <a:t>Seminer</a:t>
            </a:r>
            <a:r>
              <a:rPr lang="tr-TR" sz="2800" i="1" u="sng" dirty="0" smtClean="0">
                <a:solidFill>
                  <a:srgbClr val="FFFF00"/>
                </a:solidFill>
              </a:rPr>
              <a:t>(Se)</a:t>
            </a:r>
            <a:r>
              <a:rPr lang="tr-TR" sz="2800" dirty="0" smtClean="0">
                <a:solidFill>
                  <a:schemeClr val="bg1"/>
                </a:solidFill>
              </a:rPr>
              <a:t>: </a:t>
            </a:r>
            <a:r>
              <a:rPr lang="tr-TR" dirty="0" smtClean="0">
                <a:solidFill>
                  <a:srgbClr val="FFFFFF"/>
                </a:solidFill>
              </a:rPr>
              <a:t>Sık </a:t>
            </a:r>
            <a:r>
              <a:rPr lang="tr-TR" dirty="0">
                <a:solidFill>
                  <a:srgbClr val="FFFFFF"/>
                </a:solidFill>
              </a:rPr>
              <a:t>görülmeyen bir konu hakkında deneyimli birinin konuyu kendi deneyimlerini de yansıtarak anlatması </a:t>
            </a:r>
            <a:endParaRPr lang="tr-TR" dirty="0" smtClean="0">
              <a:solidFill>
                <a:srgbClr val="FFFFFF"/>
              </a:solidFill>
            </a:endParaRPr>
          </a:p>
          <a:p>
            <a:pPr marL="457200" lvl="2" indent="-457200">
              <a:lnSpc>
                <a:spcPct val="140000"/>
              </a:lnSpc>
            </a:pPr>
            <a:r>
              <a:rPr lang="x-none" sz="2800" i="1" u="sng" dirty="0" smtClean="0">
                <a:solidFill>
                  <a:srgbClr val="FFFF00"/>
                </a:solidFill>
              </a:rPr>
              <a:t>Olgu tartışması</a:t>
            </a:r>
            <a:r>
              <a:rPr lang="tr-TR" sz="2800" i="1" u="sng" dirty="0" smtClean="0">
                <a:solidFill>
                  <a:srgbClr val="FFFF00"/>
                </a:solidFill>
              </a:rPr>
              <a:t>(Ot)</a:t>
            </a:r>
            <a:r>
              <a:rPr lang="tr-TR" sz="2800" dirty="0" smtClean="0">
                <a:solidFill>
                  <a:srgbClr val="FFFF00"/>
                </a:solidFill>
              </a:rPr>
              <a:t>: </a:t>
            </a:r>
            <a:r>
              <a:rPr lang="tr-TR" dirty="0">
                <a:solidFill>
                  <a:srgbClr val="FFFFFF"/>
                </a:solidFill>
              </a:rPr>
              <a:t>B</a:t>
            </a:r>
            <a:r>
              <a:rPr lang="tr-TR" dirty="0" smtClean="0">
                <a:solidFill>
                  <a:srgbClr val="FFFFFF"/>
                </a:solidFill>
              </a:rPr>
              <a:t>irkaç </a:t>
            </a:r>
            <a:r>
              <a:rPr lang="tr-TR" dirty="0">
                <a:solidFill>
                  <a:srgbClr val="FFFFFF"/>
                </a:solidFill>
              </a:rPr>
              <a:t>sık görülen olgunun konu edildiği </a:t>
            </a:r>
            <a:r>
              <a:rPr lang="tr-TR" dirty="0" smtClean="0">
                <a:solidFill>
                  <a:srgbClr val="FFFFFF"/>
                </a:solidFill>
              </a:rPr>
              <a:t>eğitim aktivitesi</a:t>
            </a:r>
          </a:p>
          <a:p>
            <a:pPr marL="457200" lvl="2" indent="-457200">
              <a:lnSpc>
                <a:spcPct val="140000"/>
              </a:lnSpc>
            </a:pPr>
            <a:r>
              <a:rPr lang="x-none" sz="2800" i="1" u="sng" dirty="0" smtClean="0">
                <a:solidFill>
                  <a:srgbClr val="FFFF00"/>
                </a:solidFill>
              </a:rPr>
              <a:t>Kurs</a:t>
            </a:r>
            <a:r>
              <a:rPr lang="tr-TR" sz="2800" i="1" u="sng" dirty="0" smtClean="0">
                <a:solidFill>
                  <a:srgbClr val="FFFF00"/>
                </a:solidFill>
              </a:rPr>
              <a:t>(K) : </a:t>
            </a:r>
            <a:r>
              <a:rPr lang="tr-TR" sz="2200" dirty="0" smtClean="0">
                <a:solidFill>
                  <a:srgbClr val="FFFFFF"/>
                </a:solidFill>
              </a:rPr>
              <a:t>Birden fazla oturumda gerçekleştirilen etkinlik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457200" lvl="2" indent="-457200">
              <a:lnSpc>
                <a:spcPct val="140000"/>
              </a:lnSpc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2" indent="-342900"/>
            <a:r>
              <a:rPr lang="x-none" sz="2800" i="1" u="sng" dirty="0" smtClean="0">
                <a:solidFill>
                  <a:srgbClr val="FFFF00"/>
                </a:solidFill>
              </a:rPr>
              <a:t>Makale </a:t>
            </a:r>
            <a:r>
              <a:rPr lang="tr-TR" sz="2800" i="1" u="sng" dirty="0">
                <a:solidFill>
                  <a:srgbClr val="FFFF00"/>
                </a:solidFill>
              </a:rPr>
              <a:t>T</a:t>
            </a:r>
            <a:r>
              <a:rPr lang="x-none" sz="2800" i="1" u="sng" dirty="0" smtClean="0">
                <a:solidFill>
                  <a:srgbClr val="FFFF00"/>
                </a:solidFill>
              </a:rPr>
              <a:t>artışması</a:t>
            </a:r>
            <a:r>
              <a:rPr lang="tr-TR" sz="2800" i="1" u="sng" dirty="0" smtClean="0">
                <a:solidFill>
                  <a:srgbClr val="FFFF00"/>
                </a:solidFill>
              </a:rPr>
              <a:t>(</a:t>
            </a:r>
            <a:r>
              <a:rPr lang="tr-TR" sz="2800" i="1" u="sng" dirty="0" err="1" smtClean="0">
                <a:solidFill>
                  <a:srgbClr val="FFFF00"/>
                </a:solidFill>
              </a:rPr>
              <a:t>Mt</a:t>
            </a:r>
            <a:r>
              <a:rPr lang="tr-TR" sz="2800" i="1" u="sng" dirty="0" smtClean="0">
                <a:solidFill>
                  <a:srgbClr val="FFFF00"/>
                </a:solidFill>
              </a:rPr>
              <a:t>):  </a:t>
            </a:r>
            <a:r>
              <a:rPr lang="tr-TR" dirty="0" smtClean="0">
                <a:solidFill>
                  <a:srgbClr val="FFFFFF"/>
                </a:solidFill>
              </a:rPr>
              <a:t>Makalenin kanıt düzeyinin anlaşılması, kanıta dayandırılması ve  yeni bilgilere ulaşılması amacıyla gerçekleştirilen küçük grup etkinliği</a:t>
            </a:r>
          </a:p>
          <a:p>
            <a:pPr marL="342900" lvl="2" indent="-342900"/>
            <a:endParaRPr lang="en-US" dirty="0" smtClean="0">
              <a:solidFill>
                <a:srgbClr val="FFFFFF"/>
              </a:solidFill>
            </a:endParaRPr>
          </a:p>
          <a:p>
            <a:pPr marL="342900" lvl="2" indent="-342900"/>
            <a:r>
              <a:rPr lang="x-none" sz="2800" i="1" u="sng" dirty="0" smtClean="0">
                <a:solidFill>
                  <a:srgbClr val="FFFF00"/>
                </a:solidFill>
              </a:rPr>
              <a:t>Dosya </a:t>
            </a:r>
            <a:r>
              <a:rPr lang="tr-TR" sz="2800" i="1" u="sng" dirty="0" smtClean="0">
                <a:solidFill>
                  <a:srgbClr val="FFFF00"/>
                </a:solidFill>
              </a:rPr>
              <a:t>T</a:t>
            </a:r>
            <a:r>
              <a:rPr lang="x-none" sz="2800" i="1" u="sng" dirty="0" smtClean="0">
                <a:solidFill>
                  <a:srgbClr val="FFFF00"/>
                </a:solidFill>
              </a:rPr>
              <a:t>artışması</a:t>
            </a:r>
            <a:r>
              <a:rPr lang="tr-TR" sz="2800" i="1" u="sng" dirty="0" smtClean="0">
                <a:solidFill>
                  <a:srgbClr val="FFFF00"/>
                </a:solidFill>
              </a:rPr>
              <a:t>(</a:t>
            </a:r>
            <a:r>
              <a:rPr lang="tr-TR" sz="2800" i="1" u="sng" dirty="0" err="1" smtClean="0">
                <a:solidFill>
                  <a:srgbClr val="FFFF00"/>
                </a:solidFill>
              </a:rPr>
              <a:t>Dt</a:t>
            </a:r>
            <a:r>
              <a:rPr lang="tr-TR" sz="2800" i="1" u="sng" dirty="0" smtClean="0">
                <a:solidFill>
                  <a:srgbClr val="FFFF00"/>
                </a:solidFill>
              </a:rPr>
              <a:t>):</a:t>
            </a:r>
            <a:r>
              <a:rPr lang="tr-TR" sz="2800" i="1" u="sng" dirty="0" smtClean="0">
                <a:solidFill>
                  <a:schemeClr val="bg1"/>
                </a:solidFill>
              </a:rPr>
              <a:t>  </a:t>
            </a:r>
            <a:r>
              <a:rPr lang="tr-TR" dirty="0" smtClean="0">
                <a:solidFill>
                  <a:srgbClr val="FFFFFF"/>
                </a:solidFill>
              </a:rPr>
              <a:t>Sık görülmeyen olgular ya da sık görülen olguların daha nadir görülen farklı şekilleri hakkında bilgi edinilmesi, hatırlanması ve kullanılmasını amaçlayan bir eğitim yöntemi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 </a:t>
            </a:r>
          </a:p>
          <a:p>
            <a:pPr marL="342900" lvl="2" indent="-342900"/>
            <a:endParaRPr lang="tr-TR" dirty="0" smtClean="0">
              <a:solidFill>
                <a:srgbClr val="FFFFFF"/>
              </a:solidFill>
            </a:endParaRPr>
          </a:p>
          <a:p>
            <a:pPr marL="342900" lvl="2" indent="-342900"/>
            <a:r>
              <a:rPr lang="x-none" sz="2800" i="1" u="sng" dirty="0" smtClean="0">
                <a:solidFill>
                  <a:srgbClr val="FFFF00"/>
                </a:solidFill>
              </a:rPr>
              <a:t>Konsey</a:t>
            </a:r>
            <a:r>
              <a:rPr lang="tr-TR" sz="2800" i="1" u="sng" dirty="0" smtClean="0">
                <a:solidFill>
                  <a:srgbClr val="FFFF00"/>
                </a:solidFill>
              </a:rPr>
              <a:t>(</a:t>
            </a:r>
            <a:r>
              <a:rPr lang="tr-TR" sz="2800" i="1" u="sng" dirty="0" err="1" smtClean="0">
                <a:solidFill>
                  <a:srgbClr val="FFFF00"/>
                </a:solidFill>
              </a:rPr>
              <a:t>Ko</a:t>
            </a:r>
            <a:r>
              <a:rPr lang="tr-TR" sz="2800" i="1" u="sng" dirty="0" smtClean="0">
                <a:solidFill>
                  <a:srgbClr val="FFFF00"/>
                </a:solidFill>
              </a:rPr>
              <a:t>): </a:t>
            </a:r>
            <a:r>
              <a:rPr lang="tr-TR" dirty="0" smtClean="0">
                <a:solidFill>
                  <a:srgbClr val="FFFFFF"/>
                </a:solidFill>
              </a:rPr>
              <a:t>Olgunun/</a:t>
            </a:r>
            <a:r>
              <a:rPr lang="tr-TR" dirty="0" err="1" smtClean="0">
                <a:solidFill>
                  <a:srgbClr val="FFFFFF"/>
                </a:solidFill>
              </a:rPr>
              <a:t>ların</a:t>
            </a:r>
            <a:r>
              <a:rPr lang="tr-TR" dirty="0" smtClean="0">
                <a:solidFill>
                  <a:srgbClr val="FFFFFF"/>
                </a:solidFill>
              </a:rPr>
              <a:t> farklı disiplinler ile birlikte değerlendirilmesi.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Şubelere göre uzman sayıları</a:t>
            </a:r>
            <a:endParaRPr lang="tr-TR" sz="3200" dirty="0">
              <a:solidFill>
                <a:srgbClr val="FFFF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ŞUBE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UZMAN  SAYISI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KUZEY MARMARA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517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GÜNEY MARMARA</a:t>
                      </a:r>
                      <a:r>
                        <a:rPr lang="tr-TR" baseline="0" dirty="0" smtClean="0"/>
                        <a:t> SUBESİ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103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EGE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194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BATI</a:t>
                      </a:r>
                      <a:r>
                        <a:rPr lang="tr-TR" baseline="0" dirty="0" smtClean="0"/>
                        <a:t> AKDENİZ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128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DOĞU AKDENİZ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114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GÜNEYDOĞU</a:t>
                      </a:r>
                      <a:r>
                        <a:rPr lang="tr-TR" baseline="0" dirty="0" smtClean="0"/>
                        <a:t>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127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DOĞU ANADOLU</a:t>
                      </a:r>
                      <a:r>
                        <a:rPr lang="tr-TR" baseline="0" dirty="0" smtClean="0"/>
                        <a:t>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124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İÇ ANADOLU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283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BATI KARADENİZ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96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DOĞU KARADENİZ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0" dirty="0" smtClean="0"/>
                        <a:t>53</a:t>
                      </a:r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TOPLAM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1739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6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Şubelere göre uzman dağılımı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58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Şubelere göre asistan sayıları</a:t>
            </a:r>
            <a:endParaRPr lang="tr-TR" sz="32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ŞUBE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ASİSTAN SAYISI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KUZEY MARMARA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78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GÜNEY MARMARA</a:t>
                      </a:r>
                      <a:r>
                        <a:rPr lang="tr-TR" baseline="0" dirty="0" smtClean="0"/>
                        <a:t> SUBESİ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EGE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BATI</a:t>
                      </a:r>
                      <a:r>
                        <a:rPr lang="tr-TR" baseline="0" dirty="0" smtClean="0"/>
                        <a:t> AKDENİZ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DOĞU AKDENİZ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17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GÜNEYDOĞU</a:t>
                      </a:r>
                      <a:r>
                        <a:rPr lang="tr-TR" baseline="0" dirty="0" smtClean="0"/>
                        <a:t>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DOĞU ANADOLU</a:t>
                      </a:r>
                      <a:r>
                        <a:rPr lang="tr-TR" baseline="0" dirty="0" smtClean="0"/>
                        <a:t>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32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İÇ ANADOLU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BATI KARADENİZ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DOĞU KARADENİZ ŞUBESİ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TOPLAM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366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7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Şubelere göre asistan dağılımı</a:t>
            </a:r>
            <a:endParaRPr lang="tr-TR" sz="36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75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Eğitim-1</a:t>
            </a:r>
            <a:endParaRPr lang="tr-TR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FF00"/>
                </a:solidFill>
                <a:cs typeface="Times New Roman" pitchFamily="18" charset="0"/>
              </a:rPr>
              <a:t>2013-2014 EĞİTİM YILI FAALİYETLERİ</a:t>
            </a:r>
          </a:p>
          <a:p>
            <a:endParaRPr lang="tr-TR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KUZEY MARMARA           8 TOPLANTI: 800 KİŞİ</a:t>
            </a:r>
          </a:p>
          <a:p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GÜNEY MARMARA           6 TOPLANTI  : 350 KİŞİ </a:t>
            </a:r>
          </a:p>
          <a:p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EGE                                       6 TOPLANTI : 400  KİŞİ</a:t>
            </a:r>
          </a:p>
          <a:p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BATI AKDENİZ                   8 TOPLANTI  :500 KİŞİ</a:t>
            </a:r>
          </a:p>
          <a:p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DOĞU AKDENİZ                 5 TOPLANTI : 200 KİŞİ</a:t>
            </a:r>
          </a:p>
          <a:p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İÇ ANADOLU                      8 TOPLANTI  5 EĞİTİM-KURS : 800 KİŞİ</a:t>
            </a:r>
          </a:p>
          <a:p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BATI KARADENİZ             10 TOPLANTI - 1 AH KURSU :500 KİŞİ</a:t>
            </a:r>
          </a:p>
          <a:p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DOĞU KARADENİZ           5 TOPLANTI: 300 KİŞİ</a:t>
            </a:r>
          </a:p>
          <a:p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DOĞU ANADOLU               6 TOPLANTI : 600 KİŞİ</a:t>
            </a:r>
          </a:p>
          <a:p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GÜNEYDOĞU       </a:t>
            </a:r>
            <a:r>
              <a:rPr lang="tr-TR" sz="2000" dirty="0" smtClean="0">
                <a:solidFill>
                  <a:schemeClr val="bg1"/>
                </a:solidFill>
              </a:rPr>
              <a:t>                </a:t>
            </a: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9 TOPLANTI: 550 KİŞİ</a:t>
            </a:r>
          </a:p>
          <a:p>
            <a:r>
              <a:rPr lang="tr-TR" sz="2400" dirty="0" smtClean="0">
                <a:solidFill>
                  <a:srgbClr val="FFFF00"/>
                </a:solidFill>
                <a:cs typeface="Times New Roman" pitchFamily="18" charset="0"/>
              </a:rPr>
              <a:t>TOPLAM: 5000 KİŞİ </a:t>
            </a:r>
            <a:endParaRPr lang="tr-TR" sz="24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Kaynaklar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Ulusal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uluslararası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kılavuzlar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Uluslararası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ACGME(Accreditation Council for Graduate Medical Education)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UEMS ( Union Education Medicine Specialist)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Ulusal</a:t>
            </a:r>
            <a:r>
              <a:rPr lang="en-US" dirty="0" smtClean="0">
                <a:solidFill>
                  <a:schemeClr val="bg1"/>
                </a:solidFill>
              </a:rPr>
              <a:t> :TUKMOS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671" r="-3671"/>
          <a:stretch>
            <a:fillRect/>
          </a:stretch>
        </p:blipFill>
        <p:spPr>
          <a:xfrm>
            <a:off x="4495800" y="1176422"/>
            <a:ext cx="4648200" cy="5561262"/>
          </a:xfrm>
        </p:spPr>
      </p:pic>
    </p:spTree>
    <p:extLst>
      <p:ext uri="{BB962C8B-B14F-4D97-AF65-F5344CB8AC3E}">
        <p14:creationId xmlns:p14="http://schemas.microsoft.com/office/powerpoint/2010/main" val="16602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r-TR" sz="3600" dirty="0">
                <a:solidFill>
                  <a:srgbClr val="FFFF00"/>
                </a:solidFill>
                <a:cs typeface="Times New Roman" pitchFamily="18" charset="0"/>
              </a:rPr>
              <a:t>Eğitim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tr-TR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79388" y="836615"/>
          <a:ext cx="8785224" cy="5940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306"/>
                <a:gridCol w="2196306"/>
                <a:gridCol w="2196306"/>
                <a:gridCol w="2196306"/>
              </a:tblGrid>
              <a:tr h="54007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ŞUBELER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AKADEMİK YAZIMIN İNCELİKLERİ – TIP ETİĞİ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DENEY HAYVANLARI KULLANIMI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BİYOİSTATİSTİK DEĞERLENDİRME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07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KUZEY MARMARA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MART 2014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MAYIS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MAYIS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07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GÜNEY MARMARA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EKİM -ARALIK DÖNEMİ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EKİM -ARALIK DÖNEMİ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EKİM -ARALIK DÖNEMİ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07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DOĞU AKDENİZ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01.10.2014-31.12.2014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EKİM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01.10.2014-31.12.2014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07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BATI AKDENİZ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EYLÜL  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KASIM 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EKİM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07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DOĞU KARADENİZ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MAYIS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EKİM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EKİM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07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BATI KARADENİZ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HAZİRAN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EKİM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ARALIK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07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İÇ  ANADOLU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MART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              4 EKİM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ŞUBAT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07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GÜNEYDOĞU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MAYIS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                4 EKİM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HAZİRAN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07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EGE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HAZİRAN2014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EKİM</a:t>
                      </a:r>
                      <a:r>
                        <a:rPr lang="tr-TR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2014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EKİM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07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DOĞU  ANADOLU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              25  MAYIS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   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               7 HAZİRAN 2014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6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FF00"/>
                </a:solidFill>
                <a:cs typeface="Times New Roman" pitchFamily="18" charset="0"/>
              </a:rPr>
              <a:t>Eğitim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tr-TR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AKADEMİK YAZIMIN İNCELİKLERİ VE TIP ETİĞİ KURSU</a:t>
            </a:r>
          </a:p>
          <a:p>
            <a:endParaRPr lang="tr-TR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Makale hangi dergiye gönderilmelidir ? 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Makalede yazar, başlık seçimi ve özetin yazılması 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Bilimsel bir makalede giriş bölümü nasıl yazılır ? 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 bilimsel makalede bulguların yazılması, tablo ve şekillerin kullanılması nasıl olmalıdır ? 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Tartışma bölümü nasıl yazılmalıdır ? 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Kaynakların yazılması ve atıf düzenleme programları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Bilimsel makalelerde hakem görüşlerine nasıl yanıt verilmelidir ? 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Tıbbi kitap bölümü nasıl hazırlanır ? 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Editöre mektup nasıl yazılmalıdır ? 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Derleme Makalesi nasıl yazılmalıdır ?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 araştırma tipleri için kullanılan kılavuzlar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Araştırma ve Yayın Etiği</a:t>
            </a:r>
          </a:p>
          <a:p>
            <a:r>
              <a:rPr lang="tr-TR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Ürolojide genel etik konular</a:t>
            </a:r>
          </a:p>
          <a:p>
            <a:endParaRPr lang="tr-TR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11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764704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FF00"/>
                </a:solidFill>
                <a:cs typeface="Times New Roman" pitchFamily="18" charset="0"/>
              </a:rPr>
              <a:t>Eğitim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- 4</a:t>
            </a:r>
            <a:endParaRPr lang="tr-TR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1052513"/>
          <a:ext cx="8424935" cy="5387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627"/>
                <a:gridCol w="6727308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DENEY HAYVANLARI KULLANIM KURSU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 GÜN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08:30-09:30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DENEY HAYVANLARININ TANITIMI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09:30-10:30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HAYVAN DENEYLERİ ETİĞİ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10:30-11:30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ALTERNATİF YÖNTEMLER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11:30-12:30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TEMEL LABORATUVAR GÜVENLİĞİ VE TEKNİĞİ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9882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12:30-13:30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ÖĞLE YEMEĞİ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13:30-14:30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LABORATUVAR HAYVANLARI ANATOMİSİ BİYOMEDİKAL MODELLER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14:30-15:30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ANESTEZİ VE ÖTENAZİ TEKNİKLERİ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15:30-17:30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TUTUŞ TEKNİKLERİ, ENJEKSİYON VE KAN ALMA TEKNİKLERİ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2.GÜN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UYGULAMA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KATILAN </a:t>
                      </a:r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TÜM ASİSTANLAR SEVİM BÜYÜKDEVRİM 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KÜTÜPHANESİNE</a:t>
                      </a:r>
                      <a:r>
                        <a:rPr lang="tr-TR" sz="1400" b="0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ALINACAKTIR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TANITIM 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YAPILACAK </a:t>
                      </a:r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HAYVANLARDAN 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ADET GETİRİLECEKTİR.UYGULAMA VİDEO </a:t>
                      </a:r>
                      <a:r>
                        <a:rPr lang="tr-TR" sz="1400" b="0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EŞLİĞİ</a:t>
                      </a:r>
                      <a:r>
                        <a:rPr lang="tr-TR" sz="1400" b="0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tr-TR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0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TUTUŞ, ENJEKSİYON, KAN ALMAYI DA KAPSAYACAK ŞEKİLDE İZLETTİRİLECEKTİR</a:t>
                      </a: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5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07088" cy="778098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FF00"/>
                </a:solidFill>
                <a:cs typeface="Times New Roman" pitchFamily="18" charset="0"/>
              </a:rPr>
              <a:t>Eğitim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endParaRPr lang="tr-TR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467544" y="3356992"/>
            <a:ext cx="7992888" cy="265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tr-TR" sz="2400" dirty="0" smtClean="0">
                <a:solidFill>
                  <a:srgbClr val="FFFF00"/>
                </a:solidFill>
                <a:cs typeface="Times New Roman" pitchFamily="18" charset="0"/>
              </a:rPr>
              <a:t>BİYO İSTATİSTİK DEĞERLENDİRME</a:t>
            </a:r>
          </a:p>
          <a:p>
            <a:pPr lvl="0">
              <a:spcBef>
                <a:spcPct val="0"/>
              </a:spcBef>
            </a:pPr>
            <a:endParaRPr lang="tr-TR" sz="2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Klinik araştırmalar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,a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raştırma tipleri,istatistik ve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d</a:t>
            </a:r>
            <a:r>
              <a:rPr kumimoji="0" lang="tr-TR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eğerlendirme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modelleri üzerine bir günlük eğitim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 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programı</a:t>
            </a:r>
          </a:p>
          <a:p>
            <a:pPr lvl="0">
              <a:spcBef>
                <a:spcPct val="0"/>
              </a:spcBef>
            </a:pPr>
            <a:endParaRPr kumimoji="0" lang="tr-TR" sz="24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tr-TR" sz="2400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10 Mayıs 2014 Türk Üroloji Derneği-İstanbul</a:t>
            </a:r>
            <a:endParaRPr kumimoji="0" lang="tr-TR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pic>
        <p:nvPicPr>
          <p:cNvPr id="8" name="Picture 4" descr="E:\DSC09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3499658" cy="271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r>
              <a:rPr lang="tr-TR" sz="3600" dirty="0">
                <a:solidFill>
                  <a:srgbClr val="FFFF00"/>
                </a:solidFill>
                <a:cs typeface="Times New Roman" pitchFamily="18" charset="0"/>
              </a:rPr>
              <a:t>Eğitim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endParaRPr lang="tr-TR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40000" lnSpcReduction="20000"/>
          </a:bodyPr>
          <a:lstStyle/>
          <a:p>
            <a:r>
              <a:rPr lang="tr-T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BİYO İSTATİSTİKİ ARAŞTIRMA VE DEĞERLENDİRME</a:t>
            </a:r>
          </a:p>
          <a:p>
            <a:endParaRPr lang="tr-TR" sz="3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09:00-09:50  İstatistikte Temel Kavramlar -Merkezi ve  Dağılım Ölçüleri</a:t>
            </a:r>
          </a:p>
          <a:p>
            <a:endParaRPr lang="tr-TR" sz="3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09:50-10:40  Araştırma Tipleri</a:t>
            </a:r>
          </a:p>
          <a:p>
            <a:endParaRPr lang="tr-TR" sz="3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10:40-10:50   Kahve Molası</a:t>
            </a:r>
          </a:p>
          <a:p>
            <a:endParaRPr lang="tr-TR" sz="3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10:50-11:40   Risk Ölçütleri</a:t>
            </a:r>
          </a:p>
          <a:p>
            <a:endParaRPr lang="tr-TR" sz="3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11:40-12:30   Hipotez Testleri</a:t>
            </a:r>
          </a:p>
          <a:p>
            <a:endParaRPr lang="tr-TR" sz="3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12:30-13:30 Öğle Yemeği</a:t>
            </a:r>
          </a:p>
          <a:p>
            <a:endParaRPr lang="tr-TR" sz="3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13:30 -14:20 Parametrik Testler  ortalama ve Oranları Karşılaştırılması ,Korelasyon Analizleri</a:t>
            </a:r>
          </a:p>
          <a:p>
            <a:endParaRPr lang="tr-TR" sz="3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14:20-15:10  </a:t>
            </a:r>
            <a:r>
              <a:rPr lang="tr-TR" sz="3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Non</a:t>
            </a: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3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Parametik</a:t>
            </a: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Testler   (</a:t>
            </a:r>
            <a:r>
              <a:rPr lang="tr-TR" sz="3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Mw</a:t>
            </a: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 U Testi ,Ki-kare Test, </a:t>
            </a:r>
            <a:r>
              <a:rPr lang="tr-TR" sz="3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Mc</a:t>
            </a: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3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Nemar</a:t>
            </a: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Test -</a:t>
            </a:r>
            <a:r>
              <a:rPr lang="tr-TR" sz="3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Kw</a:t>
            </a: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Test , </a:t>
            </a:r>
            <a:r>
              <a:rPr lang="tr-TR" sz="38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Wilcoxon</a:t>
            </a: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  <a:p>
            <a:endParaRPr lang="tr-TR" sz="3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15:10-15:20 Kahve Molası</a:t>
            </a:r>
          </a:p>
          <a:p>
            <a:endParaRPr lang="tr-TR" sz="3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15:20-16:00 Çok Değişkenli  İleri Analiz Yöntemleri</a:t>
            </a:r>
          </a:p>
          <a:p>
            <a:endParaRPr lang="tr-TR" sz="3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tr-TR" sz="3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16:00-17:00 Bilgisayar Uygulaması I, II</a:t>
            </a:r>
          </a:p>
          <a:p>
            <a:endParaRPr lang="tr-TR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711942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539552" y="98072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TÜD üyeleri üyelik şifreleri, tıpta uzmanlık öğrencileri kendilerine gönderilen kullanıcı adı ve şifre ile eğitim programına </a:t>
            </a:r>
            <a:r>
              <a:rPr lang="tr-TR" dirty="0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  <a:hlinkClick r:id="rId3"/>
              </a:rPr>
              <a:t>http://sep.uroturk.org.tr</a:t>
            </a:r>
            <a:r>
              <a:rPr lang="tr-TR" dirty="0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 adresinden erişebilmektedir.  </a:t>
            </a:r>
          </a:p>
          <a:p>
            <a:endParaRPr lang="tr-TR" dirty="0" smtClean="0">
              <a:solidFill>
                <a:schemeClr val="bg1"/>
              </a:solidFill>
              <a:latin typeface="Cambria" pitchFamily="18" charset="0"/>
              <a:cs typeface="Tahoma" pitchFamily="34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30 Modül/ 21 tamamlandı.</a:t>
            </a: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FF00"/>
                </a:solidFill>
                <a:cs typeface="Times New Roman" pitchFamily="18" charset="0"/>
              </a:rPr>
              <a:t>Eğitim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endParaRPr lang="tr-TR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Eğitim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556792"/>
            <a:ext cx="4968552" cy="5328592"/>
          </a:xfrm>
        </p:spPr>
        <p:txBody>
          <a:bodyPr>
            <a:no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Çocuk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Ürolojisi (1):</a:t>
            </a:r>
          </a:p>
          <a:p>
            <a:pPr lvl="1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İnmemiş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Testis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Etyoloji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Epidemiyolojisi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tr-T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Androloji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(4):</a:t>
            </a:r>
          </a:p>
          <a:p>
            <a:pPr lvl="1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Ereksiyonun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Fizyolojisi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Ereksiyon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Patofizyolojisi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Peyronie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Priapism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tedavisi</a:t>
            </a:r>
          </a:p>
          <a:p>
            <a:pPr lvl="1">
              <a:lnSpc>
                <a:spcPct val="120000"/>
              </a:lnSpc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Erektil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Disfonksiyonun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Medikal ve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Cerrahi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Tedavisi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Erkek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İnfertilitesine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Klinik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Yaklaşım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860032" y="1556792"/>
            <a:ext cx="4176464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Onkoloji </a:t>
            </a:r>
            <a:r>
              <a:rPr lang="tr-T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(4):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Testis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Tümörleri</a:t>
            </a:r>
            <a:endParaRPr lang="tr-T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Prostat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Kanseri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Laparoskopik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Radikal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Prostatektomi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Radikal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Prostatektomi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Robotik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Radikal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Prostatektomi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Radikal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Prostatektomi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Genel Üroloji (5):</a:t>
            </a:r>
            <a:endParaRPr lang="tr-TR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Cinsel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Yolla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Bulaşan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Hastalıklar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Ürodinamik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Değerlendirme</a:t>
            </a:r>
            <a:endParaRPr lang="tr-TR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İdrar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Analizi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Akut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Böbrek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Yetersizliği</a:t>
            </a:r>
            <a:endParaRPr lang="tr-TR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Kronik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Böbrek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Yetersiz</a:t>
            </a:r>
            <a:r>
              <a:rPr lang="en-US" sz="1800" dirty="0" err="1" smtClean="0">
                <a:solidFill>
                  <a:schemeClr val="bg1"/>
                </a:solidFill>
              </a:rPr>
              <a:t>liğ</a:t>
            </a:r>
            <a:r>
              <a:rPr lang="en-US" sz="1800" dirty="0" err="1" smtClean="0">
                <a:solidFill>
                  <a:srgbClr val="FFFF00"/>
                </a:solidFill>
              </a:rPr>
              <a:t>i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43447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68302"/>
              </p:ext>
            </p:extLst>
          </p:nvPr>
        </p:nvGraphicFramePr>
        <p:xfrm>
          <a:off x="0" y="44624"/>
          <a:ext cx="9144001" cy="705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051"/>
                <a:gridCol w="2092272"/>
                <a:gridCol w="2944678"/>
              </a:tblGrid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Konu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Kullanan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Tamamlayan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Testis Tümörleri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</a:tr>
              <a:tr h="53653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Peyronie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 </a:t>
                      </a:r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Priapism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tedavisi</a:t>
                      </a:r>
                    </a:p>
                    <a:p>
                      <a:pPr algn="ctr" fontAlgn="b"/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Prostat Kanseri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Ürodinamik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Değerlendirme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Erektil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Disfonksiyonun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Medikal ve Cerrahi Tedavisi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Cinsel Yolla Bulaşan Hastalıklar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Laparoskopik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Radikal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Prostatektomi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İnmemiş Testis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Etyoloji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 Epidemiyolojisi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Erkek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İnfertilitesine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Klinik Yaklaşım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Ereksiyonun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Fizyolojisi ve ED </a:t>
                      </a:r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Patofizyolojisi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İdrar Analizi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Akut Böbrek Yetersizliği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Robotik Radikal </a:t>
                      </a:r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Prostatektomi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</a:tr>
              <a:tr h="4483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6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Eğitim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tr-TR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229600" cy="494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326936"/>
                <a:gridCol w="196490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TÜD</a:t>
                      </a:r>
                      <a:endParaRPr lang="tr-TR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YURTDIŞI</a:t>
                      </a:r>
                      <a:endParaRPr lang="tr-TR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EĞİTİM</a:t>
                      </a:r>
                      <a:endParaRPr lang="tr-TR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BURSU</a:t>
                      </a:r>
                      <a:endParaRPr lang="tr-TR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2013-2014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YARD.DOÇ.DR.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YAŞAR BOZKURT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DİCLE Ü.T.F. ÜROLOJİ A.D.</a:t>
                      </a: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AY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YARD.DOÇ.DR.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KADİR ÖNEM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 MAYIS Ü.T.F. ÜROLOJİA.D.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YIL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BAYLOR COLLEGE OF MEDICINE HOUSTON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YARD.DOÇ.DR.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KADİR TEPELER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BEZMİALEM V.Ü.T.F. ÜROLOJİ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YIL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UNIVERSITY OF WISCONSIN </a:t>
                      </a:r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YARD.DOÇ.DR.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ÖMER GÜLPINAR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ANKARA.T.F. ÜROLOJİ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AY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SOUTHWESTERN MEDICAL CNT.</a:t>
                      </a:r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YARD.DOÇ.DR.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BURHAN ÇOŞKUN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ULUDAĞ T.F. ÜROLOJİ A.D.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AY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UNIVERSTY OF TOLEDO PELVIC MEDICINE&amp;REC.SURGERY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YARD.DOÇ.DR.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ÖMER BAYRAK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GAZİANTEP Ü.T.F. ÜROLOJİ 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AY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VANDERBILT UNIVERSITY</a:t>
                      </a:r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YARD.DOÇ.DR.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TUNÇ OZAN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FIRAT Ü.T.F. ÜROLOJİ A.D.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AY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tr-T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Times New Roman" pitchFamily="18" charset="0"/>
                          <a:cs typeface="Times New Roman" pitchFamily="18" charset="0"/>
                        </a:rPr>
                        <a:t>TOPLAM</a:t>
                      </a:r>
                      <a:endParaRPr lang="tr-TR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36.000 USD 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1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Eğitim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endParaRPr lang="tr-TR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TÜRK ÜROLOJİ AKADEMİSİ</a:t>
            </a:r>
          </a:p>
          <a:p>
            <a:pPr>
              <a:buNone/>
            </a:pPr>
            <a:r>
              <a:rPr lang="tr-TR" sz="17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      </a:t>
            </a:r>
            <a:r>
              <a:rPr lang="tr-TR" sz="17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Yönerge - Koordinasyon Komitesi </a:t>
            </a:r>
          </a:p>
          <a:p>
            <a:pPr>
              <a:buFont typeface="Times New Roman" pitchFamily="18" charset="0"/>
              <a:buChar char="‾"/>
            </a:pP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Koordinatör : Ateş </a:t>
            </a: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Kadıoğlu</a:t>
            </a:r>
            <a:endParaRPr lang="tr-TR" sz="16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Font typeface="Times New Roman" pitchFamily="18" charset="0"/>
              <a:buChar char="‾"/>
            </a:pP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Sekreterler</a:t>
            </a:r>
          </a:p>
          <a:p>
            <a:pPr>
              <a:buFont typeface="Times New Roman" pitchFamily="18" charset="0"/>
              <a:buChar char="‾"/>
            </a:pP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Androloji</a:t>
            </a: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 </a:t>
            </a: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Selahittin</a:t>
            </a: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Çayan</a:t>
            </a:r>
          </a:p>
          <a:p>
            <a:pPr>
              <a:buFont typeface="Times New Roman" pitchFamily="18" charset="0"/>
              <a:buChar char="‾"/>
            </a:pP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Endoüroloji</a:t>
            </a: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 Burak Turna</a:t>
            </a:r>
          </a:p>
          <a:p>
            <a:pPr>
              <a:buFont typeface="Times New Roman" pitchFamily="18" charset="0"/>
              <a:buChar char="‾"/>
            </a:pP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Üroonkoloji</a:t>
            </a: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: Asıf Yıldırım </a:t>
            </a:r>
          </a:p>
          <a:p>
            <a:pPr>
              <a:buFont typeface="Times New Roman" pitchFamily="18" charset="0"/>
              <a:buChar char="‾"/>
            </a:pP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Nöroüroloji</a:t>
            </a: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: Rahmi Onur</a:t>
            </a:r>
          </a:p>
          <a:p>
            <a:pPr>
              <a:buFont typeface="Times New Roman" pitchFamily="18" charset="0"/>
              <a:buChar char="‾"/>
            </a:pP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Pediatrik Üroloji :Tayfun Oktar </a:t>
            </a:r>
          </a:p>
          <a:p>
            <a:pPr>
              <a:buFont typeface="Times New Roman" pitchFamily="18" charset="0"/>
              <a:buChar char="‾"/>
            </a:pP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Genel Üroloji: Necmettin </a:t>
            </a: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Penbegül</a:t>
            </a: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  <a:p>
            <a:endParaRPr lang="tr-TR" sz="2400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E-ÖĞRENME EĞİTİM MODÜLÜ</a:t>
            </a:r>
          </a:p>
          <a:p>
            <a:pPr>
              <a:buFont typeface="Times New Roman" pitchFamily="18" charset="0"/>
              <a:buChar char="‾"/>
            </a:pP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İnteraktif</a:t>
            </a: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Üro</a:t>
            </a: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-radyoloji Atlası  -  </a:t>
            </a: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Gulbiz</a:t>
            </a: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Dağoğlu</a:t>
            </a: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- Uğur Boylu</a:t>
            </a:r>
          </a:p>
          <a:p>
            <a:pPr>
              <a:buFont typeface="Times New Roman" pitchFamily="18" charset="0"/>
              <a:buChar char="‾"/>
            </a:pP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Üro</a:t>
            </a: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-patoloji  -  Yasemin Özlük</a:t>
            </a:r>
          </a:p>
          <a:p>
            <a:pPr>
              <a:buFont typeface="Times New Roman" pitchFamily="18" charset="0"/>
              <a:buChar char="‾"/>
            </a:pPr>
            <a:r>
              <a:rPr lang="tr-TR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Tıp Etiği  - Arın </a:t>
            </a:r>
            <a:r>
              <a:rPr lang="tr-TR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Namal</a:t>
            </a:r>
            <a:endParaRPr lang="tr-TR" sz="16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tr-TR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tr-TR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56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Amaç ve Hedefler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Hangi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konuların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öğretileceği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        -</a:t>
            </a:r>
            <a:r>
              <a:rPr lang="en-US" dirty="0" err="1" smtClean="0">
                <a:solidFill>
                  <a:schemeClr val="bg1"/>
                </a:solidFill>
              </a:rPr>
              <a:t>Bunların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nasıl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</a:t>
            </a:r>
            <a:r>
              <a:rPr lang="en-US" dirty="0" err="1" smtClean="0">
                <a:solidFill>
                  <a:schemeClr val="bg1"/>
                </a:solidFill>
              </a:rPr>
              <a:t>ğretileceği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        -</a:t>
            </a:r>
            <a:r>
              <a:rPr lang="en-US" dirty="0" err="1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onucunun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nasıl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değerlendirileceği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belirlenmelidir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Eğitim-10</a:t>
            </a:r>
            <a:endParaRPr lang="tr-TR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048672"/>
          </a:xfrm>
        </p:spPr>
        <p:txBody>
          <a:bodyPr>
            <a:noAutofit/>
          </a:bodyPr>
          <a:lstStyle/>
          <a:p>
            <a:r>
              <a:rPr lang="tr-TR" sz="1600" dirty="0" smtClean="0">
                <a:solidFill>
                  <a:srgbClr val="FFFF00"/>
                </a:solidFill>
                <a:cs typeface="Times New Roman" pitchFamily="18" charset="0"/>
              </a:rPr>
              <a:t>CERRAHİ VİDEO KÜTÜPHANE</a:t>
            </a:r>
          </a:p>
          <a:p>
            <a:pPr>
              <a:buNone/>
            </a:pPr>
            <a:r>
              <a:rPr lang="tr-TR" sz="1600" dirty="0" smtClean="0">
                <a:solidFill>
                  <a:srgbClr val="FFFF00"/>
                </a:solidFill>
                <a:cs typeface="Times New Roman" pitchFamily="18" charset="0"/>
              </a:rPr>
              <a:t>       30 VİDEO- 11 VİDEO TAMAMLANDI</a:t>
            </a:r>
          </a:p>
          <a:p>
            <a:pPr>
              <a:buNone/>
            </a:pPr>
            <a:endParaRPr lang="tr-TR" sz="16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*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Hipospadias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 *Açık 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Prostatektomi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 *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Tot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Uygulaması  *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Dısmembered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Pyeloplastı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 *Yapar 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Sfınkter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Uygulaması  * 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Hydrosel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&amp; Fıtık Onarımı </a:t>
            </a:r>
          </a:p>
          <a:p>
            <a:pPr>
              <a:buNone/>
            </a:pP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*Radikal 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Sistektomi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 *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Pnl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* 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Usg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Eşliğinde 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Nefrostomi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Konulması </a:t>
            </a:r>
          </a:p>
          <a:p>
            <a:endParaRPr lang="tr-TR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tr-TR" sz="1600" dirty="0" smtClean="0">
                <a:solidFill>
                  <a:srgbClr val="FFFF00"/>
                </a:solidFill>
                <a:cs typeface="Times New Roman" pitchFamily="18" charset="0"/>
              </a:rPr>
              <a:t>AYDINLATILMIŞ ONAM FORMLARI</a:t>
            </a:r>
          </a:p>
          <a:p>
            <a:pPr>
              <a:buNone/>
            </a:pPr>
            <a:r>
              <a:rPr lang="tr-TR" sz="16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Yeni 20 A.O. Formu 01.03.2014 Tarihinde Eklendi. </a:t>
            </a:r>
          </a:p>
          <a:p>
            <a:pPr>
              <a:buNone/>
            </a:pP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 60 Prosedür İçin A. O. Formları  Web Sitesinde Yayında</a:t>
            </a:r>
          </a:p>
          <a:p>
            <a:pPr>
              <a:buNone/>
            </a:pP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r>
              <a:rPr lang="tr-TR" sz="1600" dirty="0" smtClean="0">
                <a:solidFill>
                  <a:srgbClr val="FFFF00"/>
                </a:solidFill>
                <a:cs typeface="Times New Roman" pitchFamily="18" charset="0"/>
              </a:rPr>
              <a:t>HASTA BİLGİLENDİRME BROŞÜRLERİ</a:t>
            </a:r>
          </a:p>
          <a:p>
            <a:endParaRPr lang="tr-TR" sz="16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Prostat Hastalıkları                      İdrar Kaçırma                </a:t>
            </a:r>
          </a:p>
          <a:p>
            <a:pPr>
              <a:buNone/>
            </a:pP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Üriner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Enfeksiyonlar                   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Eau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Kılavuzları Türkçe Çeviri  ( Taş Hastalıkları- </a:t>
            </a:r>
            <a:r>
              <a:rPr lang="tr-TR" sz="1600" dirty="0" err="1" smtClean="0">
                <a:solidFill>
                  <a:schemeClr val="bg1"/>
                </a:solidFill>
                <a:cs typeface="Times New Roman" pitchFamily="18" charset="0"/>
              </a:rPr>
              <a:t>Bph</a:t>
            </a:r>
            <a:r>
              <a:rPr lang="tr-TR" sz="1600" dirty="0" smtClean="0">
                <a:solidFill>
                  <a:schemeClr val="bg1"/>
                </a:solidFill>
                <a:cs typeface="Times New Roman" pitchFamily="18" charset="0"/>
              </a:rPr>
              <a:t> Tedavisi)</a:t>
            </a:r>
          </a:p>
          <a:p>
            <a:pPr>
              <a:buNone/>
            </a:pPr>
            <a:endParaRPr lang="tr-TR" sz="16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tr-T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FİTOTERAPİ                                                - DR.EMRAH SONBAHAR</a:t>
            </a:r>
          </a:p>
          <a:p>
            <a:r>
              <a:rPr lang="tr-T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ÜRİNER ENFEKSİYON GÜNCELLEME-  FARUK KÜÇÜKDURMAZ</a:t>
            </a:r>
          </a:p>
          <a:p>
            <a:r>
              <a:rPr lang="tr-T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BPH  MEDİKAL TEDAVİ        DR.ÖMER ONUR ÇAKIR</a:t>
            </a:r>
          </a:p>
          <a:p>
            <a:pPr>
              <a:buNone/>
            </a:pPr>
            <a:endParaRPr lang="tr-TR" sz="14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tr-TR" sz="1400" dirty="0" smtClean="0">
                <a:solidFill>
                  <a:srgbClr val="FFFF00"/>
                </a:solidFill>
                <a:cs typeface="Times New Roman" pitchFamily="18" charset="0"/>
              </a:rPr>
              <a:t>      </a:t>
            </a:r>
            <a:endParaRPr lang="tr-TR" sz="140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Eğitim-11</a:t>
            </a:r>
            <a:endParaRPr lang="tr-TR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cs typeface="Times New Roman" pitchFamily="18" charset="0"/>
              </a:rPr>
              <a:t>KANITA DAYAL DERGİ KULÜBÜ</a:t>
            </a:r>
          </a:p>
          <a:p>
            <a:pPr>
              <a:buNone/>
            </a:pP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Yönerge-koordinatör: Yılmaz Aksoy</a:t>
            </a:r>
          </a:p>
          <a:p>
            <a:pPr>
              <a:buNone/>
            </a:pP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Mustafa F. Usta - Asıf Yıldırım  -Gökhan Gürbüz -Murat </a:t>
            </a:r>
            <a:r>
              <a:rPr lang="tr-TR" sz="2000" dirty="0" err="1" smtClean="0">
                <a:solidFill>
                  <a:schemeClr val="bg1"/>
                </a:solidFill>
                <a:cs typeface="Times New Roman" pitchFamily="18" charset="0"/>
              </a:rPr>
              <a:t>Binbay</a:t>
            </a: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 Erdem Canda </a:t>
            </a: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Tolga Akman</a:t>
            </a:r>
            <a:endParaRPr lang="tr-TR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buNone/>
            </a:pPr>
            <a:endParaRPr lang="tr-TR" sz="20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cs typeface="Times New Roman" pitchFamily="18" charset="0"/>
              </a:rPr>
              <a:t>ONUR HİZMET BİLİM VE TEŞVİK ÖDÜLÜ</a:t>
            </a:r>
          </a:p>
          <a:p>
            <a:pPr>
              <a:buNone/>
            </a:pP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Yönerge –Yürütme Komisyonu</a:t>
            </a:r>
          </a:p>
          <a:p>
            <a:endParaRPr lang="tr-TR" sz="20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endParaRPr lang="tr-TR" sz="20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r>
              <a:rPr lang="tr-TR" sz="2000" dirty="0" smtClean="0">
                <a:solidFill>
                  <a:srgbClr val="FFFF00"/>
                </a:solidFill>
                <a:cs typeface="Times New Roman" pitchFamily="18" charset="0"/>
              </a:rPr>
              <a:t>ÜROLOGLARA YÖNELİK ANKET ÇALIŞMASI</a:t>
            </a:r>
          </a:p>
          <a:p>
            <a:pPr>
              <a:buNone/>
            </a:pPr>
            <a:r>
              <a:rPr lang="tr-TR" sz="20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  <a:cs typeface="Times New Roman" pitchFamily="18" charset="0"/>
              </a:rPr>
              <a:t>Prematur</a:t>
            </a: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  <a:cs typeface="Times New Roman" pitchFamily="18" charset="0"/>
              </a:rPr>
              <a:t>Ejekulasyon</a:t>
            </a: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 Değerlendirme</a:t>
            </a:r>
          </a:p>
          <a:p>
            <a:pPr>
              <a:buNone/>
            </a:pP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chemeClr val="bg1"/>
                </a:solidFill>
                <a:cs typeface="Times New Roman" pitchFamily="18" charset="0"/>
              </a:rPr>
              <a:t>Bph</a:t>
            </a:r>
            <a:r>
              <a:rPr lang="tr-TR" sz="2000" dirty="0" smtClean="0">
                <a:solidFill>
                  <a:schemeClr val="bg1"/>
                </a:solidFill>
                <a:cs typeface="Times New Roman" pitchFamily="18" charset="0"/>
              </a:rPr>
              <a:t> Tanı Ve Tedavisinde Ürolog Yaklaşımı </a:t>
            </a:r>
          </a:p>
          <a:p>
            <a:endParaRPr lang="tr-TR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tr-TR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41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FF00"/>
                </a:solidFill>
              </a:rPr>
              <a:t>ASİSTAN </a:t>
            </a:r>
            <a:r>
              <a:rPr lang="tr-TR" sz="4000" smtClean="0">
                <a:solidFill>
                  <a:srgbClr val="FFFF00"/>
                </a:solidFill>
              </a:rPr>
              <a:t>EĞİTİM </a:t>
            </a:r>
            <a:r>
              <a:rPr lang="tr-TR" sz="4000" smtClean="0">
                <a:solidFill>
                  <a:srgbClr val="FFFF00"/>
                </a:solidFill>
              </a:rPr>
              <a:t>PROGRAMI-2011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12776"/>
            <a:ext cx="5400600" cy="3096344"/>
          </a:xfrm>
        </p:spPr>
        <p:txBody>
          <a:bodyPr>
            <a:normAutofit/>
          </a:bodyPr>
          <a:lstStyle/>
          <a:p>
            <a:pPr lvl="1"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Türk Üroloji Derneği eğitim ve bilim</a:t>
            </a:r>
          </a:p>
          <a:p>
            <a:pPr lvl="1"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 politikası kapsamında Haziran 2011</a:t>
            </a:r>
          </a:p>
          <a:p>
            <a:pPr lvl="1"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 tarihinde İstanbul’da yapılan </a:t>
            </a:r>
          </a:p>
          <a:p>
            <a:pPr lvl="1"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asistan eğitim programına 70   1. ve</a:t>
            </a:r>
          </a:p>
          <a:p>
            <a:pPr lvl="1"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 2. yıl tıpta uzmanlık öğrencisi </a:t>
            </a:r>
          </a:p>
          <a:p>
            <a:pPr lvl="1"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 katıldı.</a:t>
            </a:r>
          </a:p>
          <a:p>
            <a:pPr lvl="1">
              <a:buNone/>
              <a:defRPr/>
            </a:pPr>
            <a:endParaRPr lang="tr-TR" sz="2000" dirty="0" smtClean="0">
              <a:solidFill>
                <a:schemeClr val="bg1"/>
              </a:solidFill>
              <a:cs typeface="Tahoma" pitchFamily="34" charset="0"/>
            </a:endParaRPr>
          </a:p>
          <a:p>
            <a:pPr lvl="1">
              <a:buNone/>
              <a:defRPr/>
            </a:pPr>
            <a:endParaRPr lang="tr-TR" sz="2000" dirty="0">
              <a:solidFill>
                <a:schemeClr val="bg1"/>
              </a:solidFill>
              <a:cs typeface="Tahoma" pitchFamily="34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860502"/>
              </p:ext>
            </p:extLst>
          </p:nvPr>
        </p:nvGraphicFramePr>
        <p:xfrm>
          <a:off x="5724128" y="1820691"/>
          <a:ext cx="3218522" cy="444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Acrobat Document" r:id="rId3" imgW="3060000" imgH="4284000" progId="AcroExch.Document.7">
                  <p:embed/>
                </p:oleObj>
              </mc:Choice>
              <mc:Fallback>
                <p:oleObj name="Acrobat Document" r:id="rId3" imgW="3060000" imgH="4284000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820691"/>
                        <a:ext cx="3218522" cy="4448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71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ASİSTAN EĞİTİM </a:t>
            </a:r>
            <a:r>
              <a:rPr lang="tr-TR" dirty="0" smtClean="0">
                <a:solidFill>
                  <a:srgbClr val="FFFF00"/>
                </a:solidFill>
              </a:rPr>
              <a:t>PROGRAMI-2014</a:t>
            </a:r>
            <a:endParaRPr lang="tr-T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4" t="10119" r="33156" b="12885"/>
          <a:stretch/>
        </p:blipFill>
        <p:spPr bwMode="auto">
          <a:xfrm>
            <a:off x="5500651" y="1412776"/>
            <a:ext cx="3406989" cy="469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323528" y="1412776"/>
            <a:ext cx="54006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Türk Üroloji Derneği eğitim ve bilim</a:t>
            </a:r>
          </a:p>
          <a:p>
            <a:pPr lvl="1">
              <a:buFont typeface="Arial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 politikası kapsamında Mayıs 2014</a:t>
            </a:r>
          </a:p>
          <a:p>
            <a:pPr lvl="1">
              <a:buFont typeface="Arial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 tarihinde İstanbul’da yapılan </a:t>
            </a:r>
          </a:p>
          <a:p>
            <a:pPr lvl="1">
              <a:buFont typeface="Arial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asistan eğitim programına 10 3  1. ve</a:t>
            </a:r>
          </a:p>
          <a:p>
            <a:pPr lvl="1">
              <a:buFont typeface="Arial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 2. yıl tıpta uzmanlık öğrencisi </a:t>
            </a:r>
          </a:p>
          <a:p>
            <a:pPr lvl="1">
              <a:buFont typeface="Arial"/>
              <a:buNone/>
              <a:defRPr/>
            </a:pPr>
            <a:r>
              <a:rPr lang="tr-TR" sz="2400" dirty="0" smtClean="0">
                <a:solidFill>
                  <a:schemeClr val="bg1"/>
                </a:solidFill>
                <a:cs typeface="Tahoma" pitchFamily="34" charset="0"/>
              </a:rPr>
              <a:t> katıldı.</a:t>
            </a:r>
          </a:p>
          <a:p>
            <a:pPr lvl="1">
              <a:buFont typeface="Arial"/>
              <a:buNone/>
              <a:defRPr/>
            </a:pPr>
            <a:endParaRPr lang="tr-TR" sz="2000" dirty="0" smtClean="0">
              <a:solidFill>
                <a:schemeClr val="bg1"/>
              </a:solidFill>
              <a:cs typeface="Tahoma" pitchFamily="34" charset="0"/>
            </a:endParaRPr>
          </a:p>
          <a:p>
            <a:pPr lvl="1">
              <a:buFont typeface="Arial"/>
              <a:buNone/>
              <a:defRPr/>
            </a:pPr>
            <a:endParaRPr lang="tr-TR" sz="2000" dirty="0" smtClean="0">
              <a:solidFill>
                <a:schemeClr val="bg1"/>
              </a:solidFill>
              <a:cs typeface="Tahoma" pitchFamily="34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rgbClr val="FFFF00"/>
                </a:solidFill>
              </a:rPr>
              <a:t>TÜYK</a:t>
            </a:r>
            <a:endParaRPr lang="tr-TR" sz="4000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96752"/>
            <a:ext cx="7560840" cy="43204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bg1"/>
                </a:solidFill>
                <a:cs typeface="Tahoma" pitchFamily="34" charset="0"/>
              </a:rPr>
              <a:t>Kasım 2012 –Ankara 8.Dönem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bg1"/>
                </a:solidFill>
                <a:cs typeface="Tahoma" pitchFamily="34" charset="0"/>
              </a:rPr>
              <a:t>Kasım 2013 –Antalya 9.Dönem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>
                <a:solidFill>
                  <a:schemeClr val="bg1"/>
                </a:solidFill>
                <a:cs typeface="Tahoma" pitchFamily="34" charset="0"/>
              </a:rPr>
              <a:t>Tıpta uzmanlık öğrenciler ve uzmanlar için  TÜYK 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>
                <a:solidFill>
                  <a:schemeClr val="bg1"/>
                </a:solidFill>
                <a:cs typeface="Tahoma" pitchFamily="34" charset="0"/>
              </a:rPr>
              <a:t>sınava hazırlık kurs programları gerçekleştirildi</a:t>
            </a:r>
          </a:p>
          <a:p>
            <a:pPr>
              <a:lnSpc>
                <a:spcPct val="150000"/>
              </a:lnSpc>
              <a:buNone/>
            </a:pPr>
            <a:endParaRPr lang="tr-TR" dirty="0" smtClean="0">
              <a:solidFill>
                <a:schemeClr val="bg1"/>
              </a:solidFill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tr-TR" dirty="0" smtClean="0">
                <a:solidFill>
                  <a:schemeClr val="bg1"/>
                </a:solidFill>
                <a:cs typeface="Tahoma" pitchFamily="34" charset="0"/>
              </a:rPr>
              <a:t> 2009 :                     152  kursiyer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>
                <a:solidFill>
                  <a:schemeClr val="bg1"/>
                </a:solidFill>
                <a:cs typeface="Tahoma" pitchFamily="34" charset="0"/>
              </a:rPr>
              <a:t>2010-2011 :          150   kursiyer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>
                <a:solidFill>
                  <a:schemeClr val="bg1"/>
                </a:solidFill>
                <a:cs typeface="Tahoma" pitchFamily="34" charset="0"/>
              </a:rPr>
              <a:t>2012 :                      137   kursiyer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>
                <a:solidFill>
                  <a:schemeClr val="bg1"/>
                </a:solidFill>
                <a:cs typeface="Tahoma" pitchFamily="34" charset="0"/>
              </a:rPr>
              <a:t>2013:                       108    kursiyer </a:t>
            </a:r>
          </a:p>
          <a:p>
            <a:pPr>
              <a:lnSpc>
                <a:spcPct val="150000"/>
              </a:lnSpc>
            </a:pPr>
            <a:endParaRPr lang="tr-TR" sz="4200" dirty="0" smtClean="0">
              <a:solidFill>
                <a:schemeClr val="bg1"/>
              </a:solidFill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tr-TR" sz="4200" dirty="0" smtClean="0">
              <a:solidFill>
                <a:schemeClr val="bg1"/>
              </a:solidFill>
              <a:cs typeface="Tahoma" pitchFamily="34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4 Resim" descr="IMG_91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365104"/>
            <a:ext cx="2736304" cy="228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6 Resim" descr="IMG_91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188640"/>
            <a:ext cx="2880320" cy="223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1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48029"/>
            <a:ext cx="8229600" cy="766371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SEEM 2014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11348"/>
            <a:ext cx="8229600" cy="5345723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Belgrad 2014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Ekim ayında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SEEM toplantısına paralel eğitim program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71" y="2977919"/>
            <a:ext cx="5599611" cy="314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Ölçme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Değerlendirme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Program </a:t>
            </a:r>
            <a:r>
              <a:rPr lang="en-US" sz="2800" dirty="0" err="1">
                <a:solidFill>
                  <a:schemeClr val="bg1"/>
                </a:solidFill>
              </a:rPr>
              <a:t>sonunda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dinleyicilere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yönelik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geri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bildirim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Resim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628800"/>
            <a:ext cx="2448272" cy="237626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022172" y="416728"/>
            <a:ext cx="6639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TÜRK ÜROLOJİ DERNEĞİ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0543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Eğitim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Programı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Hedefleri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Temel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yetkinlikler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Öğrenme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Öğretme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Yöntemleri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Ölçme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değerlendirme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Eğitim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Kaynakları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Y</a:t>
            </a:r>
            <a:r>
              <a:rPr lang="en-US" dirty="0" err="1" smtClean="0">
                <a:solidFill>
                  <a:srgbClr val="FFFF00"/>
                </a:solidFill>
              </a:rPr>
              <a:t>etkinlik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>
                <a:solidFill>
                  <a:schemeClr val="bg1"/>
                </a:solidFill>
              </a:rPr>
              <a:t>Yetkinlik, bir uzmanın bir iş ya da işlemin gerektiği gibi yapılabilmesi için kritik değer taşıyan, eğitim ve öğretim yoluyla kazanılıp iyileştirilebilen, gözlenip ölçülebilen, özellikleri daha önceden tarif edilmiş olan, </a:t>
            </a:r>
            <a:r>
              <a:rPr lang="tr-TR" i="1" dirty="0">
                <a:solidFill>
                  <a:schemeClr val="bg1"/>
                </a:solidFill>
              </a:rPr>
              <a:t>bilgi, beceri, tutum ve davranışların</a:t>
            </a:r>
            <a:r>
              <a:rPr lang="tr-TR" dirty="0">
                <a:solidFill>
                  <a:schemeClr val="bg1"/>
                </a:solidFill>
              </a:rPr>
              <a:t> toplamıdır. </a:t>
            </a:r>
            <a:endParaRPr lang="tr-TR" dirty="0" smtClean="0">
              <a:solidFill>
                <a:schemeClr val="bg1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313" b="-22313"/>
          <a:stretch>
            <a:fillRect/>
          </a:stretch>
        </p:blipFill>
        <p:spPr>
          <a:xfrm>
            <a:off x="4424943" y="802105"/>
            <a:ext cx="4705684" cy="5922211"/>
          </a:xfrm>
        </p:spPr>
      </p:pic>
    </p:spTree>
    <p:extLst>
      <p:ext uri="{BB962C8B-B14F-4D97-AF65-F5344CB8AC3E}">
        <p14:creationId xmlns:p14="http://schemas.microsoft.com/office/powerpoint/2010/main" val="37383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Yetkinlik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9484" b="-29484"/>
          <a:stretch>
            <a:fillRect/>
          </a:stretch>
        </p:blipFill>
        <p:spPr>
          <a:xfrm>
            <a:off x="4648200" y="507999"/>
            <a:ext cx="4495800" cy="6443579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FFFFFF"/>
                </a:solidFill>
              </a:rPr>
              <a:t>Klinik Yetkinlik: Bilgiyi, kişisel, sosyal ve/veya metodolojik becerileri </a:t>
            </a:r>
            <a:r>
              <a:rPr lang="tr-TR" u="sng" dirty="0" smtClean="0">
                <a:solidFill>
                  <a:srgbClr val="FFFFFF"/>
                </a:solidFill>
              </a:rPr>
              <a:t>tıbbi kararlar konusunda</a:t>
            </a:r>
            <a:r>
              <a:rPr lang="tr-TR" dirty="0" smtClean="0">
                <a:solidFill>
                  <a:srgbClr val="FFFFFF"/>
                </a:solidFill>
              </a:rPr>
              <a:t> kullanabilme yeteneğidir; 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r>
              <a:rPr lang="tr-TR" dirty="0" smtClean="0">
                <a:solidFill>
                  <a:srgbClr val="FFFFFF"/>
                </a:solidFill>
              </a:rPr>
              <a:t>Girişimsel Yetkinlik: Bilgiyi, kişisel, sosyal ve/veya metodolojik becerileri </a:t>
            </a:r>
            <a:r>
              <a:rPr lang="tr-TR" u="sng" dirty="0" smtClean="0">
                <a:solidFill>
                  <a:srgbClr val="FFFFFF"/>
                </a:solidFill>
              </a:rPr>
              <a:t>tıbbi girişimler konusunda</a:t>
            </a:r>
            <a:r>
              <a:rPr lang="tr-TR" dirty="0" smtClean="0">
                <a:solidFill>
                  <a:srgbClr val="FFFFFF"/>
                </a:solidFill>
              </a:rPr>
              <a:t> kullanabilme yeteneğidir. 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Yetkinlik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Düzeyi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U</a:t>
            </a:r>
            <a:r>
              <a:rPr lang="en-US" sz="2800" dirty="0" err="1" smtClean="0">
                <a:solidFill>
                  <a:schemeClr val="bg1"/>
                </a:solidFill>
              </a:rPr>
              <a:t>zmanlık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öğrencisinin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eğitimini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tamamlayıp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uzman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olduğunda</a:t>
            </a:r>
            <a:r>
              <a:rPr lang="en-US" sz="2800" dirty="0">
                <a:solidFill>
                  <a:schemeClr val="bg1"/>
                </a:solidFill>
              </a:rPr>
              <a:t> o </a:t>
            </a:r>
            <a:r>
              <a:rPr lang="en-US" sz="2800" dirty="0" err="1" smtClean="0">
                <a:solidFill>
                  <a:schemeClr val="bg1"/>
                </a:solidFill>
              </a:rPr>
              <a:t>yetkinlikteki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ulaşması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beklenen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bilgi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beceridir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57" y="3183689"/>
            <a:ext cx="52705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err="1" smtClean="0">
                <a:solidFill>
                  <a:srgbClr val="FFFF00"/>
                </a:solidFill>
              </a:rPr>
              <a:t>Klinik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yetkinlikler</a:t>
            </a:r>
            <a:r>
              <a:rPr lang="en-US" sz="3600" dirty="0" smtClean="0">
                <a:solidFill>
                  <a:srgbClr val="FFFF00"/>
                </a:solidFill>
              </a:rPr>
              <a:t>; 3 </a:t>
            </a:r>
            <a:r>
              <a:rPr lang="en-US" sz="3600" dirty="0" err="1" smtClean="0">
                <a:solidFill>
                  <a:srgbClr val="FFFF00"/>
                </a:solidFill>
              </a:rPr>
              <a:t>ana</a:t>
            </a:r>
            <a:r>
              <a:rPr lang="en-US" sz="3600" dirty="0" smtClean="0">
                <a:solidFill>
                  <a:srgbClr val="FFFF00"/>
                </a:solidFill>
              </a:rPr>
              <a:t> + 2 </a:t>
            </a:r>
            <a:r>
              <a:rPr lang="en-US" sz="3600" dirty="0" err="1" smtClean="0">
                <a:solidFill>
                  <a:srgbClr val="FFFF00"/>
                </a:solidFill>
              </a:rPr>
              <a:t>ek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düzey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err="1">
                <a:solidFill>
                  <a:schemeClr val="bg1"/>
                </a:solidFill>
              </a:rPr>
              <a:t>U</a:t>
            </a:r>
            <a:r>
              <a:rPr lang="en-US" dirty="0" err="1" smtClean="0">
                <a:solidFill>
                  <a:schemeClr val="bg1"/>
                </a:solidFill>
              </a:rPr>
              <a:t>laşılması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düzeyler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üc</a:t>
            </a:r>
            <a:r>
              <a:rPr lang="en-US" dirty="0">
                <a:solidFill>
                  <a:schemeClr val="bg1"/>
                </a:solidFill>
              </a:rPr>
              <a:t>̧ </a:t>
            </a:r>
            <a:r>
              <a:rPr lang="en-US" dirty="0" err="1">
                <a:solidFill>
                  <a:schemeClr val="bg1"/>
                </a:solidFill>
              </a:rPr>
              <a:t>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düzeyden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mutlaka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içermelidir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FFFF00"/>
                </a:solidFill>
              </a:rPr>
              <a:t>B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Ön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koyma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zarar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vermeden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doğru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zamanda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doğru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edebilecek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sahip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düzeyi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T</a:t>
            </a:r>
            <a:r>
              <a:rPr lang="en-US" dirty="0" err="1" smtClean="0">
                <a:solidFill>
                  <a:schemeClr val="bg1"/>
                </a:solidFill>
              </a:rPr>
              <a:t>anı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koyma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tedavi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için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yönlendirebilme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düzeyi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FFFF00"/>
                </a:solidFill>
              </a:rPr>
              <a:t>TT: </a:t>
            </a:r>
            <a:r>
              <a:rPr lang="en-US" dirty="0" err="1" smtClean="0">
                <a:solidFill>
                  <a:srgbClr val="FFFFFF"/>
                </a:solidFill>
              </a:rPr>
              <a:t>Ekip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çalışması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dışında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ek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desteğe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ihtiyaç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duymadan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tanı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tedavi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sürecini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yönetebilme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düzeyi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7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800" dirty="0" err="1" smtClean="0">
                <a:solidFill>
                  <a:srgbClr val="FFFF00"/>
                </a:solidFill>
              </a:rPr>
              <a:t>Ek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olarak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gerekli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durumlar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;</a:t>
            </a:r>
          </a:p>
          <a:p>
            <a:pPr>
              <a:lnSpc>
                <a:spcPct val="16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A</a:t>
            </a:r>
            <a:r>
              <a:rPr lang="en-US" sz="2800" dirty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FF"/>
                </a:solidFill>
              </a:rPr>
              <a:t>A</a:t>
            </a:r>
            <a:r>
              <a:rPr lang="en-US" sz="2800" dirty="0" err="1" smtClean="0">
                <a:solidFill>
                  <a:srgbClr val="FFFFFF"/>
                </a:solidFill>
              </a:rPr>
              <a:t>cil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durum </a:t>
            </a:r>
            <a:r>
              <a:rPr lang="en-US" sz="2800" dirty="0" err="1">
                <a:solidFill>
                  <a:srgbClr val="FFFFFF"/>
                </a:solidFill>
              </a:rPr>
              <a:t>tanısını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koymak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hastalığa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özel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acil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tedavi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girişimini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uygulayabilme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düzeyi</a:t>
            </a: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60000"/>
              </a:lnSpc>
            </a:pPr>
            <a:r>
              <a:rPr lang="en-US" sz="2800" dirty="0">
                <a:solidFill>
                  <a:srgbClr val="FFFF00"/>
                </a:solidFill>
              </a:rPr>
              <a:t>K: </a:t>
            </a:r>
            <a:r>
              <a:rPr lang="en-US" sz="2800" dirty="0" err="1">
                <a:solidFill>
                  <a:srgbClr val="FFFFFF"/>
                </a:solidFill>
              </a:rPr>
              <a:t>Hastanın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birincil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ikincil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üçüncül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korunma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gereksinimlerini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tanımlamayı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ve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koruyucu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önlemleri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alabilme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düzeyi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6071</TotalTime>
  <Words>1732</Words>
  <Application>Microsoft Office PowerPoint</Application>
  <PresentationFormat>Ekran Gösterisi (4:3)</PresentationFormat>
  <Paragraphs>445</Paragraphs>
  <Slides>37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9" baseType="lpstr">
      <vt:lpstr>Office Theme</vt:lpstr>
      <vt:lpstr>Acrobat Document</vt:lpstr>
      <vt:lpstr> Amaç ve Hedefler</vt:lpstr>
      <vt:lpstr>Kaynaklar</vt:lpstr>
      <vt:lpstr>Amaç ve Hedefler </vt:lpstr>
      <vt:lpstr>Eğitim Programı Hedefleri</vt:lpstr>
      <vt:lpstr>Yetkinlik </vt:lpstr>
      <vt:lpstr>Yetkinlik</vt:lpstr>
      <vt:lpstr>Yetkinlik Düzeyi</vt:lpstr>
      <vt:lpstr> Klinik yetkinlikler; 3 ana + 2 ek düzey  </vt:lpstr>
      <vt:lpstr>PowerPoint Sunusu</vt:lpstr>
      <vt:lpstr>  Kıdem -Düzey</vt:lpstr>
      <vt:lpstr>PowerPoint Sunusu</vt:lpstr>
      <vt:lpstr>PowerPoint Sunusu</vt:lpstr>
      <vt:lpstr>Yapılandırılmış Eğitim Etkinlikleri(YE)</vt:lpstr>
      <vt:lpstr>PowerPoint Sunusu</vt:lpstr>
      <vt:lpstr>Şubelere göre uzman sayıları</vt:lpstr>
      <vt:lpstr>Şubelere göre uzman dağılımı</vt:lpstr>
      <vt:lpstr>Şubelere göre asistan sayıları</vt:lpstr>
      <vt:lpstr>Şubelere göre asistan dağılımı</vt:lpstr>
      <vt:lpstr>Eğitim-1</vt:lpstr>
      <vt:lpstr>Eğitim-2</vt:lpstr>
      <vt:lpstr>Eğitim-3</vt:lpstr>
      <vt:lpstr>Eğitim - 4</vt:lpstr>
      <vt:lpstr>Eğitim-5</vt:lpstr>
      <vt:lpstr>Eğitim-5</vt:lpstr>
      <vt:lpstr>Eğitim-6</vt:lpstr>
      <vt:lpstr>Eğitim- 6 </vt:lpstr>
      <vt:lpstr>PowerPoint Sunusu</vt:lpstr>
      <vt:lpstr>Eğitim- 8</vt:lpstr>
      <vt:lpstr>Eğitim-9</vt:lpstr>
      <vt:lpstr>Eğitim-10</vt:lpstr>
      <vt:lpstr>Eğitim-11</vt:lpstr>
      <vt:lpstr>ASİSTAN EĞİTİM PROGRAMI-2011</vt:lpstr>
      <vt:lpstr>ASİSTAN EĞİTİM PROGRAMI-2014</vt:lpstr>
      <vt:lpstr>TÜYK</vt:lpstr>
      <vt:lpstr>SEEM 2014 </vt:lpstr>
      <vt:lpstr>Ölçme Değerlendirme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Üroloji Uzmanlık Eğitimi Örnek Müfredatı</dc:title>
  <dc:creator>mazhar</dc:creator>
  <cp:lastModifiedBy>PI</cp:lastModifiedBy>
  <cp:revision>99</cp:revision>
  <dcterms:created xsi:type="dcterms:W3CDTF">2014-04-25T15:14:28Z</dcterms:created>
  <dcterms:modified xsi:type="dcterms:W3CDTF">2014-05-30T10:12:49Z</dcterms:modified>
</cp:coreProperties>
</file>