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4"/>
  </p:notesMasterIdLst>
  <p:handoutMasterIdLst>
    <p:handoutMasterId r:id="rId65"/>
  </p:handoutMasterIdLst>
  <p:sldIdLst>
    <p:sldId id="256" r:id="rId2"/>
    <p:sldId id="383" r:id="rId3"/>
    <p:sldId id="384" r:id="rId4"/>
    <p:sldId id="385" r:id="rId5"/>
    <p:sldId id="386" r:id="rId6"/>
    <p:sldId id="387" r:id="rId7"/>
    <p:sldId id="388" r:id="rId8"/>
    <p:sldId id="389" r:id="rId9"/>
    <p:sldId id="390" r:id="rId10"/>
    <p:sldId id="391" r:id="rId11"/>
    <p:sldId id="392" r:id="rId12"/>
    <p:sldId id="393" r:id="rId13"/>
    <p:sldId id="394" r:id="rId14"/>
    <p:sldId id="395" r:id="rId15"/>
    <p:sldId id="396" r:id="rId16"/>
    <p:sldId id="397" r:id="rId17"/>
    <p:sldId id="398" r:id="rId18"/>
    <p:sldId id="399" r:id="rId19"/>
    <p:sldId id="400" r:id="rId20"/>
    <p:sldId id="401" r:id="rId21"/>
    <p:sldId id="402" r:id="rId22"/>
    <p:sldId id="403" r:id="rId23"/>
    <p:sldId id="404" r:id="rId24"/>
    <p:sldId id="405" r:id="rId25"/>
    <p:sldId id="406" r:id="rId26"/>
    <p:sldId id="407" r:id="rId27"/>
    <p:sldId id="408" r:id="rId28"/>
    <p:sldId id="409" r:id="rId29"/>
    <p:sldId id="410" r:id="rId30"/>
    <p:sldId id="411" r:id="rId31"/>
    <p:sldId id="412" r:id="rId32"/>
    <p:sldId id="413" r:id="rId33"/>
    <p:sldId id="414" r:id="rId34"/>
    <p:sldId id="415" r:id="rId35"/>
    <p:sldId id="416" r:id="rId36"/>
    <p:sldId id="417" r:id="rId37"/>
    <p:sldId id="418" r:id="rId38"/>
    <p:sldId id="419" r:id="rId39"/>
    <p:sldId id="420" r:id="rId40"/>
    <p:sldId id="421" r:id="rId41"/>
    <p:sldId id="422" r:id="rId42"/>
    <p:sldId id="423" r:id="rId43"/>
    <p:sldId id="424" r:id="rId44"/>
    <p:sldId id="425" r:id="rId45"/>
    <p:sldId id="426" r:id="rId46"/>
    <p:sldId id="427" r:id="rId47"/>
    <p:sldId id="428" r:id="rId48"/>
    <p:sldId id="429" r:id="rId49"/>
    <p:sldId id="430" r:id="rId50"/>
    <p:sldId id="431" r:id="rId51"/>
    <p:sldId id="432" r:id="rId52"/>
    <p:sldId id="433" r:id="rId53"/>
    <p:sldId id="434" r:id="rId54"/>
    <p:sldId id="435" r:id="rId55"/>
    <p:sldId id="436" r:id="rId56"/>
    <p:sldId id="437" r:id="rId57"/>
    <p:sldId id="438" r:id="rId58"/>
    <p:sldId id="439" r:id="rId59"/>
    <p:sldId id="440" r:id="rId60"/>
    <p:sldId id="441" r:id="rId61"/>
    <p:sldId id="442" r:id="rId62"/>
    <p:sldId id="297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4" autoAdjust="0"/>
    <p:restoredTop sz="95436" autoAdjust="0"/>
  </p:normalViewPr>
  <p:slideViewPr>
    <p:cSldViewPr snapToGrid="0" snapToObjects="1">
      <p:cViewPr>
        <p:scale>
          <a:sx n="50" d="100"/>
          <a:sy n="50" d="100"/>
        </p:scale>
        <p:origin x="-2440" y="-10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notesMaster" Target="notesMasters/notesMaster1.xml"/><Relationship Id="rId65" Type="http://schemas.openxmlformats.org/officeDocument/2006/relationships/handoutMaster" Target="handoutMasters/handoutMaster1.xml"/><Relationship Id="rId66" Type="http://schemas.openxmlformats.org/officeDocument/2006/relationships/printerSettings" Target="printerSettings/printerSettings1.bin"/><Relationship Id="rId67" Type="http://schemas.openxmlformats.org/officeDocument/2006/relationships/presProps" Target="presProps.xml"/><Relationship Id="rId68" Type="http://schemas.openxmlformats.org/officeDocument/2006/relationships/viewProps" Target="viewProps.xml"/><Relationship Id="rId69" Type="http://schemas.openxmlformats.org/officeDocument/2006/relationships/theme" Target="theme/theme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64D2B4-26C7-C84A-8207-B0AE49225A68}" type="datetimeFigureOut">
              <a:rPr lang="en-US" smtClean="0"/>
              <a:pPr/>
              <a:t>31.05.2014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9D4206-837B-474B-B772-4B9C9E46DB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8464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71D42-4F50-104D-A875-99583FE62BD4}" type="datetimeFigureOut">
              <a:rPr lang="en-US" smtClean="0"/>
              <a:pPr/>
              <a:t>31.05.2014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DB67D4-25CD-BA45-8EB7-5182BF0D62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0917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B67D4-25CD-BA45-8EB7-5182BF0D628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424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5FD55-122C-4073-A101-6C1F78A3B240}" type="slidenum">
              <a:rPr lang="tr-TR" smtClean="0"/>
              <a:pPr/>
              <a:t>57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7227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5FD55-122C-4073-A101-6C1F78A3B240}" type="slidenum">
              <a:rPr lang="tr-TR" smtClean="0"/>
              <a:pPr/>
              <a:t>59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5675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tr-TR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85C38-1371-BE46-A816-3694D3CBC165}" type="datetime1">
              <a:rPr lang="tr-TR" smtClean="0"/>
              <a:pPr/>
              <a:t>31.05.2014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Click to edit Master text styles</a:t>
            </a:r>
          </a:p>
          <a:p>
            <a:pPr lvl="1" eaLnBrk="1" latinLnBrk="0" hangingPunct="1"/>
            <a:r>
              <a:rPr lang="tr-TR" smtClean="0"/>
              <a:t>Second level</a:t>
            </a:r>
          </a:p>
          <a:p>
            <a:pPr lvl="2" eaLnBrk="1" latinLnBrk="0" hangingPunct="1"/>
            <a:r>
              <a:rPr lang="tr-TR" smtClean="0"/>
              <a:t>Third level</a:t>
            </a:r>
          </a:p>
          <a:p>
            <a:pPr lvl="3" eaLnBrk="1" latinLnBrk="0" hangingPunct="1"/>
            <a:r>
              <a:rPr lang="tr-TR" smtClean="0"/>
              <a:t>Fourth level</a:t>
            </a:r>
          </a:p>
          <a:p>
            <a:pPr lvl="4" eaLnBrk="1" latinLnBrk="0" hangingPunct="1"/>
            <a:r>
              <a:rPr lang="tr-TR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02B9E-FE18-D242-80C5-D15138DF9438}" type="datetime1">
              <a:rPr lang="tr-TR" smtClean="0"/>
              <a:pPr/>
              <a:t>31.05.2014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Click to edit Master text styles</a:t>
            </a:r>
          </a:p>
          <a:p>
            <a:pPr lvl="1" eaLnBrk="1" latinLnBrk="0" hangingPunct="1"/>
            <a:r>
              <a:rPr lang="tr-TR" smtClean="0"/>
              <a:t>Second level</a:t>
            </a:r>
          </a:p>
          <a:p>
            <a:pPr lvl="2" eaLnBrk="1" latinLnBrk="0" hangingPunct="1"/>
            <a:r>
              <a:rPr lang="tr-TR" smtClean="0"/>
              <a:t>Third level</a:t>
            </a:r>
          </a:p>
          <a:p>
            <a:pPr lvl="3" eaLnBrk="1" latinLnBrk="0" hangingPunct="1"/>
            <a:r>
              <a:rPr lang="tr-TR" smtClean="0"/>
              <a:t>Fourth level</a:t>
            </a:r>
          </a:p>
          <a:p>
            <a:pPr lvl="4" eaLnBrk="1" latinLnBrk="0" hangingPunct="1"/>
            <a:r>
              <a:rPr lang="tr-TR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6D337-08EC-EC41-98E7-A49857E627D8}" type="datetime1">
              <a:rPr lang="tr-TR" smtClean="0"/>
              <a:pPr/>
              <a:t>31.05.2014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Click to edit Master text styles</a:t>
            </a:r>
          </a:p>
          <a:p>
            <a:pPr lvl="1" eaLnBrk="1" latinLnBrk="0" hangingPunct="1"/>
            <a:r>
              <a:rPr lang="tr-TR" smtClean="0"/>
              <a:t>Second level</a:t>
            </a:r>
          </a:p>
          <a:p>
            <a:pPr lvl="2" eaLnBrk="1" latinLnBrk="0" hangingPunct="1"/>
            <a:r>
              <a:rPr lang="tr-TR" smtClean="0"/>
              <a:t>Third level</a:t>
            </a:r>
          </a:p>
          <a:p>
            <a:pPr lvl="3" eaLnBrk="1" latinLnBrk="0" hangingPunct="1"/>
            <a:r>
              <a:rPr lang="tr-TR" smtClean="0"/>
              <a:t>Fourth level</a:t>
            </a:r>
          </a:p>
          <a:p>
            <a:pPr lvl="4" eaLnBrk="1" latinLnBrk="0" hangingPunct="1"/>
            <a:r>
              <a:rPr lang="tr-TR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D88F-9D9B-FF47-9BFD-3B4A08534E46}" type="datetime1">
              <a:rPr lang="tr-TR" smtClean="0"/>
              <a:pPr/>
              <a:t>31.05.2014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CA14-55CC-8942-BE6C-CE377AD3334F}" type="datetime1">
              <a:rPr lang="tr-TR" smtClean="0"/>
              <a:pPr/>
              <a:t>31.05.2014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tr-TR" smtClean="0"/>
              <a:t>Click to edit Master text styles</a:t>
            </a:r>
          </a:p>
          <a:p>
            <a:pPr lvl="1" eaLnBrk="1" latinLnBrk="0" hangingPunct="1"/>
            <a:r>
              <a:rPr lang="tr-TR" smtClean="0"/>
              <a:t>Second level</a:t>
            </a:r>
          </a:p>
          <a:p>
            <a:pPr lvl="2" eaLnBrk="1" latinLnBrk="0" hangingPunct="1"/>
            <a:r>
              <a:rPr lang="tr-TR" smtClean="0"/>
              <a:t>Third level</a:t>
            </a:r>
          </a:p>
          <a:p>
            <a:pPr lvl="3" eaLnBrk="1" latinLnBrk="0" hangingPunct="1"/>
            <a:r>
              <a:rPr lang="tr-TR" smtClean="0"/>
              <a:t>Fourth level</a:t>
            </a:r>
          </a:p>
          <a:p>
            <a:pPr lvl="4" eaLnBrk="1" latinLnBrk="0" hangingPunct="1"/>
            <a:r>
              <a:rPr lang="tr-TR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tr-TR" smtClean="0"/>
              <a:t>Click to edit Master text styles</a:t>
            </a:r>
          </a:p>
          <a:p>
            <a:pPr lvl="1" eaLnBrk="1" latinLnBrk="0" hangingPunct="1"/>
            <a:r>
              <a:rPr lang="tr-TR" smtClean="0"/>
              <a:t>Second level</a:t>
            </a:r>
          </a:p>
          <a:p>
            <a:pPr lvl="2" eaLnBrk="1" latinLnBrk="0" hangingPunct="1"/>
            <a:r>
              <a:rPr lang="tr-TR" smtClean="0"/>
              <a:t>Third level</a:t>
            </a:r>
          </a:p>
          <a:p>
            <a:pPr lvl="3" eaLnBrk="1" latinLnBrk="0" hangingPunct="1"/>
            <a:r>
              <a:rPr lang="tr-TR" smtClean="0"/>
              <a:t>Fourth level</a:t>
            </a:r>
          </a:p>
          <a:p>
            <a:pPr lvl="4" eaLnBrk="1" latinLnBrk="0" hangingPunct="1"/>
            <a:r>
              <a:rPr lang="tr-TR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F6B36-EE72-C042-91E2-F03DDA879AA7}" type="datetime1">
              <a:rPr lang="tr-TR" smtClean="0"/>
              <a:pPr/>
              <a:t>31.05.2014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tr-TR" smtClean="0"/>
              <a:t>Click to edit Master text styles</a:t>
            </a:r>
          </a:p>
          <a:p>
            <a:pPr lvl="1" eaLnBrk="1" latinLnBrk="0" hangingPunct="1"/>
            <a:r>
              <a:rPr lang="tr-TR" smtClean="0"/>
              <a:t>Second level</a:t>
            </a:r>
          </a:p>
          <a:p>
            <a:pPr lvl="2" eaLnBrk="1" latinLnBrk="0" hangingPunct="1"/>
            <a:r>
              <a:rPr lang="tr-TR" smtClean="0"/>
              <a:t>Third level</a:t>
            </a:r>
          </a:p>
          <a:p>
            <a:pPr lvl="3" eaLnBrk="1" latinLnBrk="0" hangingPunct="1"/>
            <a:r>
              <a:rPr lang="tr-TR" smtClean="0"/>
              <a:t>Fourth level</a:t>
            </a:r>
          </a:p>
          <a:p>
            <a:pPr lvl="4" eaLnBrk="1" latinLnBrk="0" hangingPunct="1"/>
            <a:r>
              <a:rPr lang="tr-TR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tr-TR" smtClean="0"/>
              <a:t>Click to edit Master text styles</a:t>
            </a:r>
          </a:p>
          <a:p>
            <a:pPr lvl="1" eaLnBrk="1" latinLnBrk="0" hangingPunct="1"/>
            <a:r>
              <a:rPr lang="tr-TR" smtClean="0"/>
              <a:t>Second level</a:t>
            </a:r>
          </a:p>
          <a:p>
            <a:pPr lvl="2" eaLnBrk="1" latinLnBrk="0" hangingPunct="1"/>
            <a:r>
              <a:rPr lang="tr-TR" smtClean="0"/>
              <a:t>Third level</a:t>
            </a:r>
          </a:p>
          <a:p>
            <a:pPr lvl="3" eaLnBrk="1" latinLnBrk="0" hangingPunct="1"/>
            <a:r>
              <a:rPr lang="tr-TR" smtClean="0"/>
              <a:t>Fourth level</a:t>
            </a:r>
          </a:p>
          <a:p>
            <a:pPr lvl="4" eaLnBrk="1" latinLnBrk="0" hangingPunct="1"/>
            <a:r>
              <a:rPr lang="tr-TR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AE03A-5621-E944-969B-23884F9E4611}" type="datetime1">
              <a:rPr lang="tr-TR" smtClean="0"/>
              <a:pPr/>
              <a:t>31.05.2014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F5783-C2BA-1743-B356-E79CD1F8441D}" type="datetime1">
              <a:rPr lang="tr-TR" smtClean="0"/>
              <a:pPr/>
              <a:t>31.05.2014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78703-7E18-9D4F-9613-3646B0C5096D}" type="datetime1">
              <a:rPr lang="tr-TR" smtClean="0"/>
              <a:pPr/>
              <a:t>31.05.2014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tr-TR" smtClean="0"/>
              <a:t>Click to edit Master text styles</a:t>
            </a:r>
          </a:p>
          <a:p>
            <a:pPr lvl="1" eaLnBrk="1" latinLnBrk="0" hangingPunct="1"/>
            <a:r>
              <a:rPr lang="tr-TR" smtClean="0"/>
              <a:t>Second level</a:t>
            </a:r>
          </a:p>
          <a:p>
            <a:pPr lvl="2" eaLnBrk="1" latinLnBrk="0" hangingPunct="1"/>
            <a:r>
              <a:rPr lang="tr-TR" smtClean="0"/>
              <a:t>Third level</a:t>
            </a:r>
          </a:p>
          <a:p>
            <a:pPr lvl="3" eaLnBrk="1" latinLnBrk="0" hangingPunct="1"/>
            <a:r>
              <a:rPr lang="tr-TR" smtClean="0"/>
              <a:t>Fourth level</a:t>
            </a:r>
          </a:p>
          <a:p>
            <a:pPr lvl="4" eaLnBrk="1" latinLnBrk="0" hangingPunct="1"/>
            <a:r>
              <a:rPr lang="tr-TR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B1F5-8408-AC4D-BB4A-9FBC06B587A7}" type="datetime1">
              <a:rPr lang="tr-TR" smtClean="0"/>
              <a:pPr/>
              <a:t>31.05.2014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tr-TR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8C14C59B-A61A-0D42-99A3-7C397A7CEB93}" type="datetime1">
              <a:rPr lang="tr-TR" smtClean="0"/>
              <a:pPr/>
              <a:t>31.05.2014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Click to edit Master text styles</a:t>
            </a:r>
          </a:p>
          <a:p>
            <a:pPr lvl="1" eaLnBrk="1" latinLnBrk="0" hangingPunct="1"/>
            <a:r>
              <a:rPr kumimoji="0" lang="tr-TR" smtClean="0"/>
              <a:t>Second level</a:t>
            </a:r>
          </a:p>
          <a:p>
            <a:pPr lvl="2" eaLnBrk="1" latinLnBrk="0" hangingPunct="1"/>
            <a:r>
              <a:rPr kumimoji="0" lang="tr-TR" smtClean="0"/>
              <a:t>Third level</a:t>
            </a:r>
          </a:p>
          <a:p>
            <a:pPr lvl="3" eaLnBrk="1" latinLnBrk="0" hangingPunct="1"/>
            <a:r>
              <a:rPr kumimoji="0" lang="tr-TR" smtClean="0"/>
              <a:t>Fourth level</a:t>
            </a:r>
          </a:p>
          <a:p>
            <a:pPr lvl="4" eaLnBrk="1" latinLnBrk="0" hangingPunct="1"/>
            <a:r>
              <a:rPr kumimoji="0" lang="tr-TR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75F5D9A-7D10-D74E-AEA4-9C5CC1EBF8DB}" type="datetime1">
              <a:rPr lang="tr-TR" smtClean="0"/>
              <a:pPr/>
              <a:t>31.05.2014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w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34690" y="5309617"/>
            <a:ext cx="4828309" cy="1442671"/>
          </a:xfrm>
        </p:spPr>
        <p:txBody>
          <a:bodyPr>
            <a:noAutofit/>
          </a:bodyPr>
          <a:lstStyle/>
          <a:p>
            <a:pPr algn="ctr"/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tr-TR" sz="1800" dirty="0" smtClean="0">
                <a:solidFill>
                  <a:schemeClr val="accent1"/>
                </a:solidFill>
              </a:rPr>
              <a:t>Doç. Dr. Abdullah Armağan</a:t>
            </a:r>
            <a:br>
              <a:rPr lang="tr-TR" sz="1800" dirty="0" smtClean="0">
                <a:solidFill>
                  <a:schemeClr val="accent1"/>
                </a:solidFill>
              </a:rPr>
            </a:br>
            <a:r>
              <a:rPr lang="en-US" sz="1800" dirty="0" smtClean="0">
                <a:solidFill>
                  <a:schemeClr val="accent1"/>
                </a:solidFill>
              </a:rPr>
              <a:t/>
            </a:r>
            <a:br>
              <a:rPr lang="en-US" sz="1800" dirty="0" smtClean="0">
                <a:solidFill>
                  <a:schemeClr val="accent1"/>
                </a:solidFill>
              </a:rPr>
            </a:br>
            <a:r>
              <a:rPr lang="en-US" sz="1600" dirty="0" err="1" smtClean="0">
                <a:solidFill>
                  <a:schemeClr val="bg1"/>
                </a:solidFill>
              </a:rPr>
              <a:t>Bezmialem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Vakıf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Üniversitesi</a:t>
            </a:r>
            <a:r>
              <a:rPr lang="en-US" sz="1600" dirty="0" smtClean="0">
                <a:solidFill>
                  <a:schemeClr val="bg1"/>
                </a:solidFill>
              </a:rPr>
              <a:t/>
            </a:r>
            <a:br>
              <a:rPr lang="en-US" sz="1600" dirty="0" smtClean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Tıp </a:t>
            </a:r>
            <a:r>
              <a:rPr lang="en-US" sz="1600" dirty="0" err="1" smtClean="0">
                <a:solidFill>
                  <a:schemeClr val="bg1"/>
                </a:solidFill>
              </a:rPr>
              <a:t>Fakültesi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Üroloji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Anabilim</a:t>
            </a:r>
            <a:r>
              <a:rPr lang="en-US" sz="1600" dirty="0" smtClean="0">
                <a:solidFill>
                  <a:schemeClr val="bg1"/>
                </a:solidFill>
              </a:rPr>
              <a:t> Dalı</a:t>
            </a:r>
            <a:br>
              <a:rPr lang="en-US" sz="1600" dirty="0" smtClean="0">
                <a:solidFill>
                  <a:schemeClr val="bg1"/>
                </a:solidFill>
              </a:rPr>
            </a:b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401298"/>
            <a:ext cx="8763000" cy="108808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İNTERAKTİF OLGU TARTIŞMALARI (</a:t>
            </a:r>
            <a:r>
              <a:rPr lang="en-US" sz="3200" b="1" dirty="0"/>
              <a:t>BPH / AÜSS</a:t>
            </a:r>
            <a:r>
              <a:rPr lang="en-US" sz="3200" dirty="0"/>
              <a:t>) </a:t>
            </a:r>
          </a:p>
        </p:txBody>
      </p:sp>
      <p:pic>
        <p:nvPicPr>
          <p:cNvPr id="4" name="Picture 3" descr="2_20122101143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3656"/>
            <a:ext cx="3394364" cy="1638427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314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87772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>
                <a:solidFill>
                  <a:srgbClr val="FFC000"/>
                </a:solidFill>
              </a:rPr>
              <a:t>3 günlük sıklık volüm </a:t>
            </a:r>
            <a:r>
              <a:rPr lang="tr-TR" dirty="0" err="1" smtClean="0">
                <a:solidFill>
                  <a:srgbClr val="FFC000"/>
                </a:solidFill>
              </a:rPr>
              <a:t>grafisi</a:t>
            </a:r>
            <a:r>
              <a:rPr lang="tr-TR" dirty="0" smtClean="0">
                <a:solidFill>
                  <a:srgbClr val="FFC000"/>
                </a:solidFill>
              </a:rPr>
              <a:t> sonuçları</a:t>
            </a:r>
            <a:endParaRPr lang="tr-TR" dirty="0">
              <a:solidFill>
                <a:srgbClr val="FFC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7707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tr-TR" b="1" dirty="0" err="1" smtClean="0">
                <a:solidFill>
                  <a:srgbClr val="000000"/>
                </a:solidFill>
              </a:rPr>
              <a:t>Noktüri</a:t>
            </a:r>
            <a:r>
              <a:rPr lang="tr-TR" b="1" dirty="0" smtClean="0">
                <a:solidFill>
                  <a:srgbClr val="000000"/>
                </a:solidFill>
              </a:rPr>
              <a:t>: 3-4 </a:t>
            </a:r>
          </a:p>
          <a:p>
            <a:pPr>
              <a:lnSpc>
                <a:spcPct val="150000"/>
              </a:lnSpc>
            </a:pPr>
            <a:r>
              <a:rPr lang="tr-TR" b="1" dirty="0" err="1" smtClean="0">
                <a:solidFill>
                  <a:srgbClr val="000000"/>
                </a:solidFill>
              </a:rPr>
              <a:t>Pollaküri</a:t>
            </a:r>
            <a:r>
              <a:rPr lang="tr-TR" b="1" dirty="0" smtClean="0">
                <a:solidFill>
                  <a:srgbClr val="000000"/>
                </a:solidFill>
              </a:rPr>
              <a:t> yok (5- 6 kez)</a:t>
            </a:r>
          </a:p>
          <a:p>
            <a:pPr>
              <a:lnSpc>
                <a:spcPct val="150000"/>
              </a:lnSpc>
            </a:pPr>
            <a:r>
              <a:rPr lang="tr-TR" b="1" dirty="0" smtClean="0">
                <a:solidFill>
                  <a:srgbClr val="000000"/>
                </a:solidFill>
              </a:rPr>
              <a:t>Günlük idrar miktarı 2000- 2500 cc</a:t>
            </a:r>
          </a:p>
          <a:p>
            <a:pPr>
              <a:lnSpc>
                <a:spcPct val="150000"/>
              </a:lnSpc>
            </a:pPr>
            <a:r>
              <a:rPr lang="tr-TR" b="1" dirty="0" smtClean="0">
                <a:solidFill>
                  <a:srgbClr val="000000"/>
                </a:solidFill>
              </a:rPr>
              <a:t>Gece idrar miktarı: </a:t>
            </a:r>
            <a:r>
              <a:rPr lang="tr-TR" b="1" dirty="0">
                <a:solidFill>
                  <a:srgbClr val="000000"/>
                </a:solidFill>
              </a:rPr>
              <a:t>8</a:t>
            </a:r>
            <a:r>
              <a:rPr lang="tr-TR" b="1" dirty="0" smtClean="0">
                <a:solidFill>
                  <a:srgbClr val="000000"/>
                </a:solidFill>
              </a:rPr>
              <a:t>00- 1000 cc</a:t>
            </a:r>
            <a:endParaRPr lang="tr-TR" b="1" dirty="0">
              <a:solidFill>
                <a:srgbClr val="000000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457200" y="4704694"/>
            <a:ext cx="569619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smtClean="0"/>
              <a:t>Bu hasta için ne düşünürsünüz?</a:t>
            </a:r>
            <a:endParaRPr lang="tr-TR" sz="3200" b="1" dirty="0"/>
          </a:p>
        </p:txBody>
      </p:sp>
      <p:sp>
        <p:nvSpPr>
          <p:cNvPr id="6" name="Metin kutusu 5"/>
          <p:cNvSpPr txBox="1"/>
          <p:nvPr/>
        </p:nvSpPr>
        <p:spPr>
          <a:xfrm>
            <a:off x="2286000" y="5248235"/>
            <a:ext cx="5763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err="1" smtClean="0">
                <a:solidFill>
                  <a:srgbClr val="FFC000"/>
                </a:solidFill>
              </a:rPr>
              <a:t>Nokturnal</a:t>
            </a:r>
            <a:r>
              <a:rPr lang="tr-TR" sz="4000" b="1" dirty="0" smtClean="0">
                <a:solidFill>
                  <a:srgbClr val="FFC000"/>
                </a:solidFill>
              </a:rPr>
              <a:t> </a:t>
            </a:r>
            <a:r>
              <a:rPr lang="tr-TR" sz="4000" b="1" dirty="0" err="1" smtClean="0">
                <a:solidFill>
                  <a:srgbClr val="FFC000"/>
                </a:solidFill>
              </a:rPr>
              <a:t>poliüri</a:t>
            </a:r>
            <a:endParaRPr lang="tr-TR" sz="4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844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tr-TR" sz="3600" dirty="0" smtClean="0">
                <a:solidFill>
                  <a:srgbClr val="FFC000"/>
                </a:solidFill>
              </a:rPr>
              <a:t>Olgu- 2</a:t>
            </a:r>
            <a:endParaRPr lang="tr-TR" sz="3600" dirty="0">
              <a:solidFill>
                <a:srgbClr val="FFC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42643" y="1784896"/>
            <a:ext cx="8229600" cy="13247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800" b="1" dirty="0" err="1" smtClean="0">
                <a:solidFill>
                  <a:srgbClr val="000000"/>
                </a:solidFill>
              </a:rPr>
              <a:t>Na</a:t>
            </a:r>
            <a:r>
              <a:rPr lang="tr-TR" sz="2800" b="1" dirty="0" smtClean="0">
                <a:solidFill>
                  <a:srgbClr val="000000"/>
                </a:solidFill>
              </a:rPr>
              <a:t>: 142</a:t>
            </a:r>
          </a:p>
          <a:p>
            <a:pPr marL="0" indent="0">
              <a:buNone/>
            </a:pPr>
            <a:r>
              <a:rPr lang="tr-TR" sz="2800" b="1" dirty="0" smtClean="0">
                <a:solidFill>
                  <a:srgbClr val="000000"/>
                </a:solidFill>
              </a:rPr>
              <a:t>K: 4.1</a:t>
            </a:r>
          </a:p>
          <a:p>
            <a:pPr marL="0" indent="0">
              <a:buNone/>
            </a:pPr>
            <a:r>
              <a:rPr lang="tr-TR" sz="2800" b="1" dirty="0" err="1" smtClean="0">
                <a:solidFill>
                  <a:srgbClr val="000000"/>
                </a:solidFill>
              </a:rPr>
              <a:t>Ca</a:t>
            </a:r>
            <a:r>
              <a:rPr lang="tr-TR" sz="2800" b="1" dirty="0" smtClean="0">
                <a:solidFill>
                  <a:srgbClr val="000000"/>
                </a:solidFill>
              </a:rPr>
              <a:t>: 9.1</a:t>
            </a:r>
          </a:p>
          <a:p>
            <a:pPr marL="0" indent="0">
              <a:buNone/>
            </a:pPr>
            <a:r>
              <a:rPr lang="tr-TR" sz="2800" b="1" dirty="0" smtClean="0">
                <a:solidFill>
                  <a:srgbClr val="000000"/>
                </a:solidFill>
              </a:rPr>
              <a:t>Klor: 111</a:t>
            </a:r>
          </a:p>
          <a:p>
            <a:pPr marL="0" indent="0">
              <a:buNone/>
            </a:pPr>
            <a:endParaRPr lang="tr-TR" sz="2800" b="1" dirty="0">
              <a:solidFill>
                <a:srgbClr val="000000"/>
              </a:solidFill>
            </a:endParaRPr>
          </a:p>
        </p:txBody>
      </p:sp>
      <p:sp>
        <p:nvSpPr>
          <p:cNvPr id="4" name="Başlık 1"/>
          <p:cNvSpPr txBox="1">
            <a:spLocks/>
          </p:cNvSpPr>
          <p:nvPr/>
        </p:nvSpPr>
        <p:spPr>
          <a:xfrm>
            <a:off x="165864" y="27900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000" b="1" dirty="0" smtClean="0">
                <a:solidFill>
                  <a:srgbClr val="FFC000"/>
                </a:solidFill>
              </a:rPr>
              <a:t>Hangi tedavi?</a:t>
            </a:r>
            <a:endParaRPr lang="tr-TR" sz="4000" b="1" dirty="0">
              <a:solidFill>
                <a:srgbClr val="FFC000"/>
              </a:solidFill>
            </a:endParaRPr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309238" y="3573016"/>
            <a:ext cx="8229600" cy="3240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</a:pPr>
            <a:r>
              <a:rPr lang="tr-TR" sz="2800" b="1" dirty="0" smtClean="0">
                <a:solidFill>
                  <a:srgbClr val="000000"/>
                </a:solidFill>
              </a:rPr>
              <a:t>Alfa </a:t>
            </a:r>
            <a:r>
              <a:rPr lang="tr-TR" sz="2800" b="1" dirty="0" err="1" smtClean="0">
                <a:solidFill>
                  <a:srgbClr val="000000"/>
                </a:solidFill>
              </a:rPr>
              <a:t>bloker</a:t>
            </a:r>
            <a:endParaRPr lang="tr-TR" sz="2800" b="1" dirty="0" smtClean="0">
              <a:solidFill>
                <a:srgbClr val="000000"/>
              </a:solidFill>
            </a:endParaRPr>
          </a:p>
          <a:p>
            <a:pPr>
              <a:lnSpc>
                <a:spcPct val="160000"/>
              </a:lnSpc>
            </a:pPr>
            <a:r>
              <a:rPr lang="tr-TR" sz="2800" b="1" dirty="0" err="1" smtClean="0">
                <a:solidFill>
                  <a:srgbClr val="000000"/>
                </a:solidFill>
              </a:rPr>
              <a:t>Antimuskarinik</a:t>
            </a:r>
            <a:endParaRPr lang="tr-TR" sz="2800" b="1" dirty="0" smtClean="0">
              <a:solidFill>
                <a:srgbClr val="000000"/>
              </a:solidFill>
            </a:endParaRPr>
          </a:p>
          <a:p>
            <a:pPr>
              <a:lnSpc>
                <a:spcPct val="160000"/>
              </a:lnSpc>
            </a:pPr>
            <a:r>
              <a:rPr lang="tr-TR" sz="2800" b="1" dirty="0" err="1" smtClean="0">
                <a:solidFill>
                  <a:srgbClr val="000000"/>
                </a:solidFill>
              </a:rPr>
              <a:t>Desmopressin</a:t>
            </a:r>
            <a:r>
              <a:rPr lang="tr-TR" sz="2800" b="1" dirty="0" smtClean="0">
                <a:solidFill>
                  <a:srgbClr val="000000"/>
                </a:solidFill>
              </a:rPr>
              <a:t> 0.1 mg</a:t>
            </a:r>
          </a:p>
          <a:p>
            <a:pPr>
              <a:lnSpc>
                <a:spcPct val="160000"/>
              </a:lnSpc>
            </a:pPr>
            <a:r>
              <a:rPr lang="tr-TR" sz="2800" b="1" dirty="0" err="1" smtClean="0">
                <a:solidFill>
                  <a:srgbClr val="000000"/>
                </a:solidFill>
              </a:rPr>
              <a:t>Desmopressin</a:t>
            </a:r>
            <a:r>
              <a:rPr lang="tr-TR" sz="2800" b="1" dirty="0" smtClean="0">
                <a:solidFill>
                  <a:srgbClr val="000000"/>
                </a:solidFill>
              </a:rPr>
              <a:t> 0.4 mg </a:t>
            </a:r>
            <a:endParaRPr lang="tr-TR" sz="2800" b="1" dirty="0">
              <a:solidFill>
                <a:srgbClr val="000000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611560" y="5229200"/>
            <a:ext cx="3960440" cy="720080"/>
          </a:xfrm>
          <a:prstGeom prst="rect">
            <a:avLst/>
          </a:prstGeom>
          <a:solidFill>
            <a:srgbClr val="FF000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3489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dirty="0" smtClean="0">
                <a:solidFill>
                  <a:srgbClr val="FFC000"/>
                </a:solidFill>
              </a:rPr>
              <a:t>T</a:t>
            </a:r>
            <a:r>
              <a:rPr lang="tr-TR" dirty="0">
                <a:solidFill>
                  <a:srgbClr val="FFC000"/>
                </a:solidFill>
              </a:rPr>
              <a:t>akip </a:t>
            </a:r>
            <a:r>
              <a:rPr lang="tr-TR" dirty="0" smtClean="0">
                <a:solidFill>
                  <a:srgbClr val="FFC000"/>
                </a:solidFill>
              </a:rPr>
              <a:t>şemanız ne olmalı?</a:t>
            </a:r>
            <a:endParaRPr lang="tr-TR" dirty="0">
              <a:solidFill>
                <a:srgbClr val="FFC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800" b="1" dirty="0" smtClean="0">
                <a:solidFill>
                  <a:srgbClr val="000000"/>
                </a:solidFill>
              </a:rPr>
              <a:t>3. ay ve sonrasında 6 ay aralıklarla serum </a:t>
            </a:r>
            <a:r>
              <a:rPr lang="tr-TR" sz="2800" b="1" dirty="0" err="1" smtClean="0">
                <a:solidFill>
                  <a:srgbClr val="000000"/>
                </a:solidFill>
              </a:rPr>
              <a:t>Na</a:t>
            </a:r>
            <a:r>
              <a:rPr lang="tr-TR" sz="2800" b="1" dirty="0" smtClean="0">
                <a:solidFill>
                  <a:srgbClr val="000000"/>
                </a:solidFill>
              </a:rPr>
              <a:t> tayini</a:t>
            </a:r>
          </a:p>
          <a:p>
            <a:pPr>
              <a:lnSpc>
                <a:spcPct val="150000"/>
              </a:lnSpc>
            </a:pPr>
            <a:r>
              <a:rPr lang="tr-TR" sz="2800" b="1" dirty="0" smtClean="0">
                <a:solidFill>
                  <a:srgbClr val="000000"/>
                </a:solidFill>
              </a:rPr>
              <a:t>3. 7. gün ve 1. ay ve sonrasında 3-6 ay aralıklarla serum </a:t>
            </a:r>
            <a:r>
              <a:rPr lang="tr-TR" sz="2800" b="1" dirty="0" err="1" smtClean="0">
                <a:solidFill>
                  <a:srgbClr val="000000"/>
                </a:solidFill>
              </a:rPr>
              <a:t>Na</a:t>
            </a:r>
            <a:r>
              <a:rPr lang="tr-TR" sz="2800" b="1" dirty="0" smtClean="0">
                <a:solidFill>
                  <a:srgbClr val="000000"/>
                </a:solidFill>
              </a:rPr>
              <a:t> tayini</a:t>
            </a:r>
          </a:p>
          <a:p>
            <a:pPr>
              <a:lnSpc>
                <a:spcPct val="150000"/>
              </a:lnSpc>
            </a:pPr>
            <a:r>
              <a:rPr lang="tr-TR" sz="2800" b="1" dirty="0" smtClean="0">
                <a:solidFill>
                  <a:srgbClr val="000000"/>
                </a:solidFill>
              </a:rPr>
              <a:t>1 ay ve sonrasında 6 ay </a:t>
            </a:r>
            <a:r>
              <a:rPr lang="tr-TR" sz="2800" b="1" dirty="0" err="1" smtClean="0">
                <a:solidFill>
                  <a:srgbClr val="000000"/>
                </a:solidFill>
              </a:rPr>
              <a:t>aralıklala</a:t>
            </a:r>
            <a:r>
              <a:rPr lang="tr-TR" sz="2800" b="1" dirty="0" smtClean="0">
                <a:solidFill>
                  <a:srgbClr val="000000"/>
                </a:solidFill>
              </a:rPr>
              <a:t> serum K ve </a:t>
            </a:r>
            <a:r>
              <a:rPr lang="tr-TR" sz="2800" b="1" dirty="0" err="1" smtClean="0">
                <a:solidFill>
                  <a:srgbClr val="000000"/>
                </a:solidFill>
              </a:rPr>
              <a:t>Na</a:t>
            </a:r>
            <a:r>
              <a:rPr lang="tr-TR" sz="2800" b="1" dirty="0" smtClean="0">
                <a:solidFill>
                  <a:srgbClr val="000000"/>
                </a:solidFill>
              </a:rPr>
              <a:t> tayini</a:t>
            </a:r>
          </a:p>
          <a:p>
            <a:pPr>
              <a:lnSpc>
                <a:spcPct val="150000"/>
              </a:lnSpc>
            </a:pPr>
            <a:r>
              <a:rPr lang="tr-TR" sz="2800" b="1" dirty="0" smtClean="0">
                <a:solidFill>
                  <a:srgbClr val="000000"/>
                </a:solidFill>
              </a:rPr>
              <a:t>1., 3, 15. gün serum </a:t>
            </a:r>
            <a:r>
              <a:rPr lang="tr-TR" sz="2800" b="1" dirty="0" err="1" smtClean="0">
                <a:solidFill>
                  <a:srgbClr val="000000"/>
                </a:solidFill>
              </a:rPr>
              <a:t>Na</a:t>
            </a:r>
            <a:r>
              <a:rPr lang="tr-TR" sz="2800" b="1" dirty="0" smtClean="0">
                <a:solidFill>
                  <a:srgbClr val="000000"/>
                </a:solidFill>
              </a:rPr>
              <a:t> tayini</a:t>
            </a:r>
            <a:endParaRPr lang="tr-TR" sz="2800" b="1" dirty="0">
              <a:solidFill>
                <a:srgbClr val="000000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768064" y="3032956"/>
            <a:ext cx="7613936" cy="1224136"/>
          </a:xfrm>
          <a:prstGeom prst="rect">
            <a:avLst/>
          </a:prstGeom>
          <a:solidFill>
            <a:srgbClr val="FF000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8494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81000" y="160048"/>
            <a:ext cx="8229600" cy="1252728"/>
          </a:xfrm>
        </p:spPr>
        <p:txBody>
          <a:bodyPr/>
          <a:lstStyle/>
          <a:p>
            <a:pPr algn="ctr"/>
            <a:r>
              <a:rPr lang="tr-TR" dirty="0">
                <a:solidFill>
                  <a:srgbClr val="FFC000"/>
                </a:solidFill>
              </a:rPr>
              <a:t>Akılda tutulması gerekenler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412776"/>
            <a:ext cx="8915400" cy="4713387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rgbClr val="000000"/>
                </a:solidFill>
              </a:rPr>
              <a:t>Baskın semptomu </a:t>
            </a:r>
            <a:r>
              <a:rPr lang="tr-TR" sz="2800" b="1" dirty="0" err="1" smtClean="0">
                <a:solidFill>
                  <a:srgbClr val="000000"/>
                </a:solidFill>
              </a:rPr>
              <a:t>noktüri</a:t>
            </a:r>
            <a:r>
              <a:rPr lang="tr-TR" sz="2800" b="1" dirty="0" smtClean="0">
                <a:solidFill>
                  <a:srgbClr val="000000"/>
                </a:solidFill>
              </a:rPr>
              <a:t> olan hastalarda </a:t>
            </a:r>
            <a:r>
              <a:rPr lang="tr-TR" sz="2800" b="1" dirty="0" err="1" smtClean="0">
                <a:solidFill>
                  <a:srgbClr val="000000"/>
                </a:solidFill>
              </a:rPr>
              <a:t>nokturnal</a:t>
            </a:r>
            <a:r>
              <a:rPr lang="tr-TR" sz="2800" b="1" dirty="0" smtClean="0">
                <a:solidFill>
                  <a:srgbClr val="000000"/>
                </a:solidFill>
              </a:rPr>
              <a:t> </a:t>
            </a:r>
            <a:r>
              <a:rPr lang="tr-TR" sz="2800" b="1" dirty="0" err="1" smtClean="0">
                <a:solidFill>
                  <a:srgbClr val="000000"/>
                </a:solidFill>
              </a:rPr>
              <a:t>poliüri</a:t>
            </a:r>
            <a:r>
              <a:rPr lang="tr-TR" sz="2800" b="1" dirty="0" smtClean="0">
                <a:solidFill>
                  <a:srgbClr val="000000"/>
                </a:solidFill>
              </a:rPr>
              <a:t> hatırlanmalıdır</a:t>
            </a:r>
          </a:p>
          <a:p>
            <a:pPr>
              <a:lnSpc>
                <a:spcPct val="150000"/>
              </a:lnSpc>
            </a:pPr>
            <a:r>
              <a:rPr lang="tr-TR" sz="2800" b="1" dirty="0" smtClean="0">
                <a:solidFill>
                  <a:srgbClr val="000000"/>
                </a:solidFill>
              </a:rPr>
              <a:t>Bu tip hastalar </a:t>
            </a:r>
            <a:r>
              <a:rPr lang="tr-TR" sz="2800" b="1" dirty="0">
                <a:solidFill>
                  <a:srgbClr val="000000"/>
                </a:solidFill>
              </a:rPr>
              <a:t>e</a:t>
            </a:r>
            <a:r>
              <a:rPr lang="tr-TR" sz="2800" b="1" dirty="0" smtClean="0">
                <a:solidFill>
                  <a:srgbClr val="000000"/>
                </a:solidFill>
              </a:rPr>
              <a:t>n az 3 günlük sıklık volüm </a:t>
            </a:r>
            <a:r>
              <a:rPr lang="tr-TR" sz="2800" b="1" dirty="0" err="1" smtClean="0">
                <a:solidFill>
                  <a:srgbClr val="000000"/>
                </a:solidFill>
              </a:rPr>
              <a:t>grafisi</a:t>
            </a:r>
            <a:r>
              <a:rPr lang="tr-TR" sz="2800" b="1" dirty="0" smtClean="0">
                <a:solidFill>
                  <a:srgbClr val="000000"/>
                </a:solidFill>
              </a:rPr>
              <a:t> ile değerlendirilmelidir</a:t>
            </a:r>
          </a:p>
          <a:p>
            <a:r>
              <a:rPr lang="tr-TR" sz="2800" b="1" dirty="0" err="1" smtClean="0">
                <a:solidFill>
                  <a:srgbClr val="000000"/>
                </a:solidFill>
              </a:rPr>
              <a:t>Nokturnal</a:t>
            </a:r>
            <a:r>
              <a:rPr lang="tr-TR" sz="2800" b="1" dirty="0" smtClean="0">
                <a:solidFill>
                  <a:srgbClr val="000000"/>
                </a:solidFill>
              </a:rPr>
              <a:t> </a:t>
            </a:r>
            <a:r>
              <a:rPr lang="tr-TR" sz="2800" b="1" dirty="0" err="1" smtClean="0">
                <a:solidFill>
                  <a:srgbClr val="000000"/>
                </a:solidFill>
              </a:rPr>
              <a:t>poliüri</a:t>
            </a:r>
            <a:r>
              <a:rPr lang="tr-TR" sz="2800" b="1" dirty="0" smtClean="0">
                <a:solidFill>
                  <a:srgbClr val="000000"/>
                </a:solidFill>
              </a:rPr>
              <a:t> günlük idrar miktarının &gt;%33’ünün gece çıkartılmasıdır </a:t>
            </a:r>
          </a:p>
          <a:p>
            <a:r>
              <a:rPr lang="tr-TR" sz="2800" b="1" dirty="0" err="1" smtClean="0">
                <a:solidFill>
                  <a:srgbClr val="000000"/>
                </a:solidFill>
              </a:rPr>
              <a:t>Nokturnal</a:t>
            </a:r>
            <a:r>
              <a:rPr lang="tr-TR" sz="2800" b="1" dirty="0" smtClean="0">
                <a:solidFill>
                  <a:srgbClr val="000000"/>
                </a:solidFill>
              </a:rPr>
              <a:t> </a:t>
            </a:r>
            <a:r>
              <a:rPr lang="tr-TR" sz="2800" b="1" dirty="0" err="1" smtClean="0">
                <a:solidFill>
                  <a:srgbClr val="000000"/>
                </a:solidFill>
              </a:rPr>
              <a:t>poliüriye</a:t>
            </a:r>
            <a:r>
              <a:rPr lang="tr-TR" sz="2800" b="1" dirty="0" smtClean="0">
                <a:solidFill>
                  <a:srgbClr val="000000"/>
                </a:solidFill>
              </a:rPr>
              <a:t> neden olabilecek diğer hastalıkla (KKY, </a:t>
            </a:r>
            <a:r>
              <a:rPr lang="tr-TR" sz="2800" b="1" dirty="0" err="1" smtClean="0">
                <a:solidFill>
                  <a:srgbClr val="000000"/>
                </a:solidFill>
              </a:rPr>
              <a:t>nefrotik</a:t>
            </a:r>
            <a:r>
              <a:rPr lang="tr-TR" sz="2800" b="1" dirty="0" smtClean="0">
                <a:solidFill>
                  <a:srgbClr val="000000"/>
                </a:solidFill>
              </a:rPr>
              <a:t> sendrom </a:t>
            </a:r>
            <a:r>
              <a:rPr lang="tr-TR" sz="2800" b="1" dirty="0" err="1" smtClean="0">
                <a:solidFill>
                  <a:srgbClr val="000000"/>
                </a:solidFill>
              </a:rPr>
              <a:t>vb</a:t>
            </a:r>
            <a:r>
              <a:rPr lang="tr-TR" sz="2800" b="1" dirty="0" smtClean="0">
                <a:solidFill>
                  <a:srgbClr val="000000"/>
                </a:solidFill>
              </a:rPr>
              <a:t>) dışlanmalıdır</a:t>
            </a:r>
          </a:p>
        </p:txBody>
      </p:sp>
    </p:spTree>
    <p:extLst>
      <p:ext uri="{BB962C8B-B14F-4D97-AF65-F5344CB8AC3E}">
        <p14:creationId xmlns:p14="http://schemas.microsoft.com/office/powerpoint/2010/main" val="875802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rgbClr val="FFC000"/>
                </a:solidFill>
              </a:rPr>
              <a:t>Akılda tutulması gerekenler</a:t>
            </a:r>
            <a:endParaRPr lang="tr-TR" dirty="0">
              <a:solidFill>
                <a:srgbClr val="FFC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775191"/>
            <a:ext cx="8966200" cy="4625609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tr-TR" sz="2800" b="1" dirty="0" err="1" smtClean="0">
                <a:solidFill>
                  <a:srgbClr val="000000"/>
                </a:solidFill>
              </a:rPr>
              <a:t>Nokturnal</a:t>
            </a:r>
            <a:r>
              <a:rPr lang="tr-TR" sz="2800" b="1" dirty="0" smtClean="0">
                <a:solidFill>
                  <a:srgbClr val="000000"/>
                </a:solidFill>
              </a:rPr>
              <a:t> </a:t>
            </a:r>
            <a:r>
              <a:rPr lang="tr-TR" sz="2800" b="1" dirty="0" err="1" smtClean="0">
                <a:solidFill>
                  <a:srgbClr val="000000"/>
                </a:solidFill>
              </a:rPr>
              <a:t>poliürinin</a:t>
            </a:r>
            <a:r>
              <a:rPr lang="tr-TR" sz="2800" b="1" dirty="0" smtClean="0">
                <a:solidFill>
                  <a:srgbClr val="000000"/>
                </a:solidFill>
              </a:rPr>
              <a:t> tedavisinde </a:t>
            </a:r>
            <a:r>
              <a:rPr lang="tr-TR" sz="2800" b="1" dirty="0" err="1" smtClean="0">
                <a:solidFill>
                  <a:srgbClr val="000000"/>
                </a:solidFill>
              </a:rPr>
              <a:t>desmopressin</a:t>
            </a:r>
            <a:r>
              <a:rPr lang="tr-TR" sz="2800" b="1" dirty="0" smtClean="0">
                <a:solidFill>
                  <a:srgbClr val="000000"/>
                </a:solidFill>
              </a:rPr>
              <a:t> minimal dozda başlanmalı ve doz ayarlaması yapılmalıdır</a:t>
            </a:r>
          </a:p>
          <a:p>
            <a:pPr>
              <a:lnSpc>
                <a:spcPct val="150000"/>
              </a:lnSpc>
            </a:pPr>
            <a:r>
              <a:rPr lang="tr-TR" sz="2800" b="1" dirty="0" err="1" smtClean="0">
                <a:solidFill>
                  <a:srgbClr val="000000"/>
                </a:solidFill>
              </a:rPr>
              <a:t>Desmopressin</a:t>
            </a:r>
            <a:r>
              <a:rPr lang="tr-TR" sz="2800" b="1" dirty="0" smtClean="0">
                <a:solidFill>
                  <a:srgbClr val="000000"/>
                </a:solidFill>
              </a:rPr>
              <a:t> tedavisi öncesi normal </a:t>
            </a:r>
            <a:r>
              <a:rPr lang="tr-TR" sz="2800" b="1" dirty="0" err="1" smtClean="0">
                <a:solidFill>
                  <a:srgbClr val="000000"/>
                </a:solidFill>
              </a:rPr>
              <a:t>Na</a:t>
            </a:r>
            <a:r>
              <a:rPr lang="tr-TR" sz="2800" b="1" dirty="0" smtClean="0">
                <a:solidFill>
                  <a:srgbClr val="000000"/>
                </a:solidFill>
              </a:rPr>
              <a:t> konsantrasyonlu hastalarda, </a:t>
            </a:r>
            <a:r>
              <a:rPr lang="tr-TR" sz="2800" b="1" dirty="0" err="1">
                <a:solidFill>
                  <a:srgbClr val="000000"/>
                </a:solidFill>
              </a:rPr>
              <a:t>h</a:t>
            </a:r>
            <a:r>
              <a:rPr lang="tr-TR" sz="2800" b="1" dirty="0" err="1" smtClean="0">
                <a:solidFill>
                  <a:srgbClr val="000000"/>
                </a:solidFill>
              </a:rPr>
              <a:t>iponatremi</a:t>
            </a:r>
            <a:r>
              <a:rPr lang="tr-TR" sz="2800" b="1" dirty="0" smtClean="0">
                <a:solidFill>
                  <a:srgbClr val="000000"/>
                </a:solidFill>
              </a:rPr>
              <a:t> riski &lt; 65yaş için %1’den az, &gt; 65 yaş için %8’dir</a:t>
            </a:r>
          </a:p>
          <a:p>
            <a:r>
              <a:rPr lang="tr-TR" sz="2800" b="1" dirty="0" smtClean="0">
                <a:solidFill>
                  <a:srgbClr val="000000"/>
                </a:solidFill>
              </a:rPr>
              <a:t>Başlangıçta </a:t>
            </a:r>
            <a:r>
              <a:rPr lang="tr-TR" sz="2800" b="1" dirty="0" err="1" smtClean="0">
                <a:solidFill>
                  <a:srgbClr val="000000"/>
                </a:solidFill>
              </a:rPr>
              <a:t>hiponatremili</a:t>
            </a:r>
            <a:r>
              <a:rPr lang="tr-TR" sz="2800" b="1" dirty="0" smtClean="0">
                <a:solidFill>
                  <a:srgbClr val="000000"/>
                </a:solidFill>
              </a:rPr>
              <a:t> hastalarda risk %75’e kadar çıkmaktadır</a:t>
            </a:r>
          </a:p>
          <a:p>
            <a:r>
              <a:rPr lang="tr-TR" sz="2800" b="1" dirty="0" err="1" smtClean="0">
                <a:solidFill>
                  <a:srgbClr val="000000"/>
                </a:solidFill>
              </a:rPr>
              <a:t>Desmopressin</a:t>
            </a:r>
            <a:r>
              <a:rPr lang="tr-TR" sz="2800" b="1" dirty="0" smtClean="0">
                <a:solidFill>
                  <a:srgbClr val="000000"/>
                </a:solidFill>
              </a:rPr>
              <a:t> tedavisi alan hastalar yakın takip edilmelidir</a:t>
            </a:r>
          </a:p>
        </p:txBody>
      </p:sp>
    </p:spTree>
    <p:extLst>
      <p:ext uri="{BB962C8B-B14F-4D97-AF65-F5344CB8AC3E}">
        <p14:creationId xmlns:p14="http://schemas.microsoft.com/office/powerpoint/2010/main" val="2450352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rgbClr val="FFC000"/>
                </a:solidFill>
              </a:rPr>
              <a:t>Olgu- 3 </a:t>
            </a:r>
            <a:endParaRPr lang="tr-TR" dirty="0">
              <a:solidFill>
                <a:srgbClr val="FFC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71313" y="1824447"/>
            <a:ext cx="8229600" cy="4525963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rgbClr val="000000"/>
                </a:solidFill>
              </a:rPr>
              <a:t>59 yaş</a:t>
            </a:r>
          </a:p>
          <a:p>
            <a:r>
              <a:rPr lang="tr-TR" b="1" dirty="0" smtClean="0">
                <a:solidFill>
                  <a:srgbClr val="000000"/>
                </a:solidFill>
              </a:rPr>
              <a:t>AÜSS (+)</a:t>
            </a:r>
          </a:p>
          <a:p>
            <a:r>
              <a:rPr lang="tr-TR" b="1" dirty="0" smtClean="0">
                <a:solidFill>
                  <a:srgbClr val="000000"/>
                </a:solidFill>
              </a:rPr>
              <a:t>IPSS: 15/4</a:t>
            </a:r>
          </a:p>
          <a:p>
            <a:pPr lvl="1"/>
            <a:r>
              <a:rPr lang="tr-TR" b="1" dirty="0" smtClean="0">
                <a:solidFill>
                  <a:srgbClr val="000000"/>
                </a:solidFill>
              </a:rPr>
              <a:t>Depolama: 7</a:t>
            </a:r>
          </a:p>
          <a:p>
            <a:pPr lvl="1"/>
            <a:r>
              <a:rPr lang="tr-TR" b="1" dirty="0" smtClean="0">
                <a:solidFill>
                  <a:srgbClr val="000000"/>
                </a:solidFill>
              </a:rPr>
              <a:t>Boşaltım: 8</a:t>
            </a:r>
          </a:p>
          <a:p>
            <a:r>
              <a:rPr lang="tr-TR" b="1" dirty="0" smtClean="0">
                <a:solidFill>
                  <a:srgbClr val="000000"/>
                </a:solidFill>
              </a:rPr>
              <a:t>IIEF: 27</a:t>
            </a:r>
          </a:p>
          <a:p>
            <a:r>
              <a:rPr lang="tr-TR" b="1" dirty="0" smtClean="0">
                <a:solidFill>
                  <a:srgbClr val="000000"/>
                </a:solidFill>
              </a:rPr>
              <a:t>TR: adenom kıvamında , prostat: 30- 35 cc</a:t>
            </a:r>
          </a:p>
          <a:p>
            <a:r>
              <a:rPr lang="tr-TR" b="1" dirty="0" smtClean="0">
                <a:solidFill>
                  <a:srgbClr val="000000"/>
                </a:solidFill>
              </a:rPr>
              <a:t>Öz geçmiş özellik yok</a:t>
            </a:r>
            <a:endParaRPr lang="tr-TR" b="1" dirty="0">
              <a:solidFill>
                <a:srgbClr val="000000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395536" y="5656891"/>
            <a:ext cx="44452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smtClean="0">
                <a:solidFill>
                  <a:schemeClr val="bg1"/>
                </a:solidFill>
              </a:rPr>
              <a:t>Hangi tetkikleri istersiniz?</a:t>
            </a:r>
            <a:endParaRPr lang="tr-T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559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rgbClr val="FFC000"/>
                </a:solidFill>
              </a:rPr>
              <a:t>Olgu- 3 </a:t>
            </a:r>
            <a:endParaRPr lang="tr-TR" dirty="0">
              <a:solidFill>
                <a:srgbClr val="FFC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0000"/>
                </a:solidFill>
              </a:rPr>
              <a:t>PSA: 1.2 </a:t>
            </a:r>
            <a:r>
              <a:rPr lang="tr-TR" b="1" dirty="0" err="1" smtClean="0">
                <a:solidFill>
                  <a:srgbClr val="000000"/>
                </a:solidFill>
                <a:effectLst/>
              </a:rPr>
              <a:t>ng</a:t>
            </a:r>
            <a:r>
              <a:rPr lang="tr-TR" b="1" dirty="0" smtClean="0">
                <a:solidFill>
                  <a:srgbClr val="000000"/>
                </a:solidFill>
                <a:effectLst/>
              </a:rPr>
              <a:t>/ml</a:t>
            </a:r>
            <a:endParaRPr lang="tr-TR" b="1" dirty="0" smtClean="0">
              <a:solidFill>
                <a:srgbClr val="000000"/>
              </a:solidFill>
            </a:endParaRPr>
          </a:p>
          <a:p>
            <a:r>
              <a:rPr lang="tr-TR" b="1" dirty="0" err="1" smtClean="0">
                <a:solidFill>
                  <a:srgbClr val="000000"/>
                </a:solidFill>
              </a:rPr>
              <a:t>Kreatinin</a:t>
            </a:r>
            <a:r>
              <a:rPr lang="tr-TR" b="1" dirty="0" smtClean="0">
                <a:solidFill>
                  <a:srgbClr val="000000"/>
                </a:solidFill>
              </a:rPr>
              <a:t>: 0.9 </a:t>
            </a:r>
            <a:r>
              <a:rPr lang="tr-TR" b="1" dirty="0" smtClean="0">
                <a:solidFill>
                  <a:srgbClr val="000000"/>
                </a:solidFill>
                <a:effectLst/>
              </a:rPr>
              <a:t>mg/dl</a:t>
            </a:r>
            <a:endParaRPr lang="tr-TR" b="1" dirty="0" smtClean="0">
              <a:solidFill>
                <a:srgbClr val="000000"/>
              </a:solidFill>
            </a:endParaRPr>
          </a:p>
          <a:p>
            <a:r>
              <a:rPr lang="tr-TR" b="1" dirty="0" smtClean="0">
                <a:solidFill>
                  <a:srgbClr val="000000"/>
                </a:solidFill>
              </a:rPr>
              <a:t>TİT:  1-2 eritrosit</a:t>
            </a:r>
          </a:p>
          <a:p>
            <a:r>
              <a:rPr lang="tr-TR" b="1" dirty="0" err="1" smtClean="0">
                <a:solidFill>
                  <a:srgbClr val="000000"/>
                </a:solidFill>
              </a:rPr>
              <a:t>Üroflow</a:t>
            </a:r>
            <a:r>
              <a:rPr lang="tr-TR" b="1" dirty="0" smtClean="0">
                <a:solidFill>
                  <a:srgbClr val="000000"/>
                </a:solidFill>
              </a:rPr>
              <a:t> </a:t>
            </a:r>
          </a:p>
          <a:p>
            <a:pPr lvl="1"/>
            <a:r>
              <a:rPr lang="tr-TR" b="1" dirty="0" err="1" smtClean="0">
                <a:solidFill>
                  <a:srgbClr val="000000"/>
                </a:solidFill>
              </a:rPr>
              <a:t>Qmax</a:t>
            </a:r>
            <a:r>
              <a:rPr lang="tr-TR" b="1" dirty="0" smtClean="0">
                <a:solidFill>
                  <a:srgbClr val="000000"/>
                </a:solidFill>
              </a:rPr>
              <a:t>: 8.7 ml/</a:t>
            </a:r>
            <a:r>
              <a:rPr lang="tr-TR" b="1" dirty="0" err="1" smtClean="0">
                <a:solidFill>
                  <a:srgbClr val="000000"/>
                </a:solidFill>
              </a:rPr>
              <a:t>sn</a:t>
            </a:r>
            <a:r>
              <a:rPr lang="tr-TR" b="1" dirty="0" smtClean="0">
                <a:solidFill>
                  <a:srgbClr val="000000"/>
                </a:solidFill>
              </a:rPr>
              <a:t>, V: 110 cc</a:t>
            </a:r>
          </a:p>
          <a:p>
            <a:pPr lvl="1"/>
            <a:r>
              <a:rPr lang="tr-TR" b="1" dirty="0" err="1" smtClean="0">
                <a:solidFill>
                  <a:srgbClr val="000000"/>
                </a:solidFill>
              </a:rPr>
              <a:t>Qmax</a:t>
            </a:r>
            <a:r>
              <a:rPr lang="tr-TR" b="1" dirty="0" smtClean="0">
                <a:solidFill>
                  <a:srgbClr val="000000"/>
                </a:solidFill>
              </a:rPr>
              <a:t>: 10.6 ml/</a:t>
            </a:r>
            <a:r>
              <a:rPr lang="tr-TR" b="1" dirty="0" err="1" smtClean="0">
                <a:solidFill>
                  <a:srgbClr val="000000"/>
                </a:solidFill>
              </a:rPr>
              <a:t>sn</a:t>
            </a:r>
            <a:r>
              <a:rPr lang="tr-TR" b="1" dirty="0" smtClean="0">
                <a:solidFill>
                  <a:srgbClr val="000000"/>
                </a:solidFill>
              </a:rPr>
              <a:t>, V: 160 cc</a:t>
            </a:r>
          </a:p>
          <a:p>
            <a:r>
              <a:rPr lang="tr-TR" b="1" dirty="0" smtClean="0">
                <a:solidFill>
                  <a:srgbClr val="000000"/>
                </a:solidFill>
              </a:rPr>
              <a:t>PMR: 45 cc</a:t>
            </a:r>
          </a:p>
          <a:p>
            <a:endParaRPr lang="tr-TR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694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rgbClr val="FFC000"/>
                </a:solidFill>
              </a:rPr>
              <a:t>Hangi yaklaşımı tercih edersiniz?</a:t>
            </a:r>
            <a:endParaRPr lang="tr-TR" dirty="0">
              <a:solidFill>
                <a:srgbClr val="FFC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2202059"/>
            <a:ext cx="8229600" cy="3751808"/>
          </a:xfrm>
        </p:spPr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000000"/>
                </a:solidFill>
              </a:rPr>
              <a:t>İzlem</a:t>
            </a:r>
          </a:p>
          <a:p>
            <a:r>
              <a:rPr lang="tr-TR" sz="4000" b="1" dirty="0" smtClean="0">
                <a:solidFill>
                  <a:srgbClr val="000000"/>
                </a:solidFill>
              </a:rPr>
              <a:t>Alfa </a:t>
            </a:r>
            <a:r>
              <a:rPr lang="tr-TR" sz="4000" b="1" dirty="0" err="1" smtClean="0">
                <a:solidFill>
                  <a:srgbClr val="000000"/>
                </a:solidFill>
              </a:rPr>
              <a:t>Bloker</a:t>
            </a:r>
            <a:endParaRPr lang="tr-TR" sz="4000" b="1" dirty="0" smtClean="0">
              <a:solidFill>
                <a:srgbClr val="000000"/>
              </a:solidFill>
            </a:endParaRPr>
          </a:p>
          <a:p>
            <a:r>
              <a:rPr lang="tr-TR" sz="4000" b="1" dirty="0" smtClean="0">
                <a:solidFill>
                  <a:srgbClr val="000000"/>
                </a:solidFill>
              </a:rPr>
              <a:t>5 alfa </a:t>
            </a:r>
            <a:r>
              <a:rPr lang="tr-TR" sz="4000" b="1" dirty="0" err="1" smtClean="0">
                <a:solidFill>
                  <a:srgbClr val="000000"/>
                </a:solidFill>
              </a:rPr>
              <a:t>redüktaz</a:t>
            </a:r>
            <a:r>
              <a:rPr lang="tr-TR" sz="4000" b="1" dirty="0" smtClean="0">
                <a:solidFill>
                  <a:srgbClr val="000000"/>
                </a:solidFill>
              </a:rPr>
              <a:t>, inhibitörü</a:t>
            </a:r>
          </a:p>
          <a:p>
            <a:r>
              <a:rPr lang="tr-TR" sz="4000" b="1" dirty="0" err="1" smtClean="0">
                <a:solidFill>
                  <a:srgbClr val="000000"/>
                </a:solidFill>
              </a:rPr>
              <a:t>Antimuskarinik</a:t>
            </a:r>
            <a:endParaRPr lang="tr-TR" sz="4000" b="1" dirty="0" smtClean="0">
              <a:solidFill>
                <a:srgbClr val="000000"/>
              </a:solidFill>
            </a:endParaRPr>
          </a:p>
          <a:p>
            <a:r>
              <a:rPr lang="tr-TR" sz="4000" b="1" dirty="0" smtClean="0">
                <a:solidFill>
                  <a:srgbClr val="000000"/>
                </a:solidFill>
              </a:rPr>
              <a:t>PDE 5 inhibitörü</a:t>
            </a:r>
          </a:p>
          <a:p>
            <a:endParaRPr lang="tr-TR" sz="4000" b="1" dirty="0" smtClean="0">
              <a:solidFill>
                <a:srgbClr val="000000"/>
              </a:solidFill>
            </a:endParaRPr>
          </a:p>
          <a:p>
            <a:endParaRPr lang="tr-TR" sz="4000" b="1" dirty="0" smtClean="0">
              <a:solidFill>
                <a:srgbClr val="000000"/>
              </a:solidFill>
            </a:endParaRPr>
          </a:p>
          <a:p>
            <a:endParaRPr lang="tr-TR" sz="4000" b="1" dirty="0">
              <a:solidFill>
                <a:srgbClr val="000000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611560" y="2846582"/>
            <a:ext cx="2842840" cy="576064"/>
          </a:xfrm>
          <a:prstGeom prst="rect">
            <a:avLst/>
          </a:prstGeom>
          <a:solidFill>
            <a:srgbClr val="FF000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6047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>
                <a:solidFill>
                  <a:srgbClr val="FFC000"/>
                </a:solidFill>
              </a:rPr>
              <a:t>Hastayı ne zaman değerlendirirsiniz?</a:t>
            </a:r>
            <a:endParaRPr lang="tr-TR" dirty="0">
              <a:solidFill>
                <a:srgbClr val="FFC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tr-TR" b="1" dirty="0" smtClean="0"/>
              <a:t>2 hafta sonra</a:t>
            </a:r>
          </a:p>
          <a:p>
            <a:pPr>
              <a:lnSpc>
                <a:spcPct val="200000"/>
              </a:lnSpc>
            </a:pPr>
            <a:r>
              <a:rPr lang="tr-TR" b="1" dirty="0" smtClean="0"/>
              <a:t>4-6 hafta sonra</a:t>
            </a:r>
          </a:p>
          <a:p>
            <a:pPr>
              <a:lnSpc>
                <a:spcPct val="200000"/>
              </a:lnSpc>
            </a:pPr>
            <a:r>
              <a:rPr lang="tr-TR" b="1" dirty="0" smtClean="0"/>
              <a:t>3 ay sonra </a:t>
            </a:r>
          </a:p>
          <a:p>
            <a:pPr>
              <a:lnSpc>
                <a:spcPct val="200000"/>
              </a:lnSpc>
            </a:pPr>
            <a:r>
              <a:rPr lang="tr-TR" b="1" dirty="0" smtClean="0"/>
              <a:t>6 ay sonra</a:t>
            </a:r>
          </a:p>
          <a:p>
            <a:pPr>
              <a:lnSpc>
                <a:spcPct val="200000"/>
              </a:lnSpc>
            </a:pPr>
            <a:endParaRPr lang="tr-TR" b="1" dirty="0" smtClean="0"/>
          </a:p>
          <a:p>
            <a:pPr>
              <a:lnSpc>
                <a:spcPct val="200000"/>
              </a:lnSpc>
            </a:pPr>
            <a:endParaRPr lang="tr-TR" b="1" dirty="0"/>
          </a:p>
        </p:txBody>
      </p:sp>
      <p:sp>
        <p:nvSpPr>
          <p:cNvPr id="4" name="Dikdörtgen 3"/>
          <p:cNvSpPr/>
          <p:nvPr/>
        </p:nvSpPr>
        <p:spPr>
          <a:xfrm>
            <a:off x="755576" y="2996952"/>
            <a:ext cx="3024336" cy="720080"/>
          </a:xfrm>
          <a:prstGeom prst="rect">
            <a:avLst/>
          </a:prstGeom>
          <a:solidFill>
            <a:srgbClr val="FF000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8718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C000"/>
                </a:solidFill>
              </a:rPr>
              <a:t>Hastayı ne ile değerlendirirsiniz?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tr-TR" b="1" dirty="0" smtClean="0">
                <a:solidFill>
                  <a:srgbClr val="000000"/>
                </a:solidFill>
              </a:rPr>
              <a:t>PSA, </a:t>
            </a:r>
            <a:r>
              <a:rPr lang="tr-TR" b="1" dirty="0" err="1" smtClean="0">
                <a:solidFill>
                  <a:srgbClr val="000000"/>
                </a:solidFill>
              </a:rPr>
              <a:t>Üroflow</a:t>
            </a:r>
            <a:endParaRPr lang="tr-TR" b="1" dirty="0" smtClean="0">
              <a:solidFill>
                <a:srgbClr val="000000"/>
              </a:solidFill>
            </a:endParaRPr>
          </a:p>
          <a:p>
            <a:pPr>
              <a:lnSpc>
                <a:spcPct val="200000"/>
              </a:lnSpc>
            </a:pPr>
            <a:r>
              <a:rPr lang="tr-TR" b="1" dirty="0" smtClean="0">
                <a:solidFill>
                  <a:srgbClr val="000000"/>
                </a:solidFill>
              </a:rPr>
              <a:t>Sadece IPSS</a:t>
            </a:r>
          </a:p>
          <a:p>
            <a:pPr>
              <a:lnSpc>
                <a:spcPct val="200000"/>
              </a:lnSpc>
            </a:pPr>
            <a:r>
              <a:rPr lang="tr-TR" b="1" dirty="0" smtClean="0">
                <a:solidFill>
                  <a:srgbClr val="000000"/>
                </a:solidFill>
              </a:rPr>
              <a:t>IPSS, </a:t>
            </a:r>
            <a:r>
              <a:rPr lang="tr-TR" b="1" dirty="0" err="1" smtClean="0">
                <a:solidFill>
                  <a:srgbClr val="000000"/>
                </a:solidFill>
              </a:rPr>
              <a:t>Üroflow</a:t>
            </a:r>
            <a:r>
              <a:rPr lang="tr-TR" b="1" dirty="0" smtClean="0">
                <a:solidFill>
                  <a:srgbClr val="000000"/>
                </a:solidFill>
              </a:rPr>
              <a:t> ve PMR</a:t>
            </a:r>
            <a:endParaRPr lang="tr-TR" b="1" dirty="0">
              <a:solidFill>
                <a:srgbClr val="000000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755576" y="4077072"/>
            <a:ext cx="4104456" cy="720080"/>
          </a:xfrm>
          <a:prstGeom prst="rect">
            <a:avLst/>
          </a:prstGeom>
          <a:solidFill>
            <a:srgbClr val="FF000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9453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rgbClr val="FFC000"/>
                </a:solidFill>
              </a:rPr>
              <a:t>Olgu- 1</a:t>
            </a:r>
            <a:endParaRPr lang="tr-TR" dirty="0">
              <a:solidFill>
                <a:srgbClr val="FFC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879600"/>
            <a:ext cx="8229600" cy="4493095"/>
          </a:xfrm>
        </p:spPr>
        <p:txBody>
          <a:bodyPr>
            <a:normAutofit/>
          </a:bodyPr>
          <a:lstStyle/>
          <a:p>
            <a:r>
              <a:rPr lang="tr-TR" sz="4000" b="1" dirty="0" smtClean="0"/>
              <a:t>61 yaş</a:t>
            </a:r>
          </a:p>
          <a:p>
            <a:r>
              <a:rPr lang="tr-TR" sz="4000" b="1" dirty="0" smtClean="0"/>
              <a:t>AÜSS</a:t>
            </a:r>
          </a:p>
          <a:p>
            <a:r>
              <a:rPr lang="tr-TR" sz="4000" b="1" dirty="0" smtClean="0"/>
              <a:t>RT: adenom kıvamında, 40- 45 cc</a:t>
            </a:r>
          </a:p>
          <a:p>
            <a:r>
              <a:rPr lang="tr-TR" sz="4000" b="1" dirty="0" smtClean="0"/>
              <a:t>Genel FM:  özellik yok</a:t>
            </a:r>
          </a:p>
          <a:p>
            <a:r>
              <a:rPr lang="tr-TR" sz="4000" b="1" dirty="0" smtClean="0"/>
              <a:t>Yandaş hastalık yok</a:t>
            </a:r>
          </a:p>
          <a:p>
            <a:r>
              <a:rPr lang="tr-TR" sz="4000" b="1" dirty="0" smtClean="0"/>
              <a:t>Geçirilmiş cerrahi yok</a:t>
            </a:r>
            <a:endParaRPr lang="tr-TR" sz="4000" b="1" dirty="0"/>
          </a:p>
        </p:txBody>
      </p:sp>
      <p:sp>
        <p:nvSpPr>
          <p:cNvPr id="4" name="Metin kutusu 3"/>
          <p:cNvSpPr txBox="1"/>
          <p:nvPr/>
        </p:nvSpPr>
        <p:spPr>
          <a:xfrm>
            <a:off x="457200" y="5818940"/>
            <a:ext cx="494778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smtClean="0">
                <a:solidFill>
                  <a:srgbClr val="F0AD00"/>
                </a:solidFill>
              </a:rPr>
              <a:t>Hangi tetkikleri istersiniz?</a:t>
            </a:r>
            <a:r>
              <a:rPr lang="tr-TR" sz="3200" dirty="0" smtClean="0">
                <a:solidFill>
                  <a:schemeClr val="bg1"/>
                </a:solidFill>
              </a:rPr>
              <a:t>?</a:t>
            </a:r>
            <a:endParaRPr lang="tr-T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32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tr-TR" dirty="0" smtClean="0">
                <a:solidFill>
                  <a:srgbClr val="FFC000"/>
                </a:solidFill>
              </a:rPr>
              <a:t>Olgu- 3</a:t>
            </a:r>
            <a:endParaRPr lang="tr-TR" dirty="0">
              <a:solidFill>
                <a:srgbClr val="FFC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2173784"/>
            <a:ext cx="4032448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0000"/>
                </a:solidFill>
              </a:rPr>
              <a:t>IPSS: 15/3</a:t>
            </a:r>
          </a:p>
          <a:p>
            <a:pPr lvl="1"/>
            <a:r>
              <a:rPr lang="tr-TR" b="1" dirty="0" smtClean="0">
                <a:solidFill>
                  <a:srgbClr val="000000"/>
                </a:solidFill>
              </a:rPr>
              <a:t>Depolama: 7</a:t>
            </a:r>
          </a:p>
          <a:p>
            <a:pPr lvl="1"/>
            <a:r>
              <a:rPr lang="tr-TR" b="1" dirty="0" smtClean="0">
                <a:solidFill>
                  <a:srgbClr val="000000"/>
                </a:solidFill>
              </a:rPr>
              <a:t>Boşaltım: 8</a:t>
            </a:r>
          </a:p>
          <a:p>
            <a:r>
              <a:rPr lang="tr-TR" b="1" dirty="0" err="1" smtClean="0">
                <a:solidFill>
                  <a:srgbClr val="000000"/>
                </a:solidFill>
              </a:rPr>
              <a:t>Üroflow</a:t>
            </a:r>
            <a:r>
              <a:rPr lang="tr-TR" b="1" dirty="0" smtClean="0">
                <a:solidFill>
                  <a:srgbClr val="000000"/>
                </a:solidFill>
              </a:rPr>
              <a:t> </a:t>
            </a:r>
          </a:p>
          <a:p>
            <a:pPr lvl="1"/>
            <a:r>
              <a:rPr lang="tr-TR" b="1" dirty="0" err="1" smtClean="0">
                <a:solidFill>
                  <a:srgbClr val="000000"/>
                </a:solidFill>
              </a:rPr>
              <a:t>Qmax</a:t>
            </a:r>
            <a:r>
              <a:rPr lang="tr-TR" b="1" dirty="0" smtClean="0">
                <a:solidFill>
                  <a:srgbClr val="000000"/>
                </a:solidFill>
              </a:rPr>
              <a:t>: 10.6 ml/</a:t>
            </a:r>
            <a:r>
              <a:rPr lang="tr-TR" b="1" dirty="0" err="1" smtClean="0">
                <a:solidFill>
                  <a:srgbClr val="000000"/>
                </a:solidFill>
              </a:rPr>
              <a:t>sn</a:t>
            </a:r>
            <a:endParaRPr lang="tr-TR" b="1" dirty="0">
              <a:solidFill>
                <a:srgbClr val="000000"/>
              </a:solidFill>
            </a:endParaRPr>
          </a:p>
          <a:p>
            <a:r>
              <a:rPr lang="tr-TR" b="1" dirty="0" smtClean="0">
                <a:solidFill>
                  <a:srgbClr val="000000"/>
                </a:solidFill>
              </a:rPr>
              <a:t>PMR: 45 cc</a:t>
            </a:r>
          </a:p>
          <a:p>
            <a:endParaRPr lang="tr-TR" b="1" dirty="0" smtClean="0">
              <a:solidFill>
                <a:srgbClr val="000000"/>
              </a:solidFill>
            </a:endParaRPr>
          </a:p>
          <a:p>
            <a:endParaRPr lang="tr-TR" b="1" dirty="0">
              <a:solidFill>
                <a:srgbClr val="000000"/>
              </a:solidFill>
            </a:endParaRPr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5136603" y="2173784"/>
            <a:ext cx="4007397" cy="4114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 smtClean="0">
                <a:solidFill>
                  <a:srgbClr val="000000"/>
                </a:solidFill>
              </a:rPr>
              <a:t>IPSS: 9/3</a:t>
            </a:r>
          </a:p>
          <a:p>
            <a:pPr lvl="1"/>
            <a:r>
              <a:rPr lang="tr-TR" b="1" dirty="0" smtClean="0">
                <a:solidFill>
                  <a:srgbClr val="000000"/>
                </a:solidFill>
              </a:rPr>
              <a:t>Depolama: 6</a:t>
            </a:r>
          </a:p>
          <a:p>
            <a:pPr lvl="1"/>
            <a:r>
              <a:rPr lang="tr-TR" b="1" dirty="0" smtClean="0">
                <a:solidFill>
                  <a:srgbClr val="000000"/>
                </a:solidFill>
              </a:rPr>
              <a:t>Boşaltım: 3</a:t>
            </a:r>
          </a:p>
          <a:p>
            <a:r>
              <a:rPr lang="tr-TR" b="1" dirty="0" err="1" smtClean="0">
                <a:solidFill>
                  <a:srgbClr val="000000"/>
                </a:solidFill>
              </a:rPr>
              <a:t>Üroflow</a:t>
            </a:r>
            <a:r>
              <a:rPr lang="tr-TR" b="1" dirty="0" smtClean="0">
                <a:solidFill>
                  <a:srgbClr val="000000"/>
                </a:solidFill>
              </a:rPr>
              <a:t> </a:t>
            </a:r>
          </a:p>
          <a:p>
            <a:pPr lvl="1"/>
            <a:r>
              <a:rPr lang="tr-TR" b="1" dirty="0" err="1" smtClean="0">
                <a:solidFill>
                  <a:srgbClr val="000000"/>
                </a:solidFill>
              </a:rPr>
              <a:t>Qmax</a:t>
            </a:r>
            <a:r>
              <a:rPr lang="tr-TR" b="1" dirty="0" smtClean="0">
                <a:solidFill>
                  <a:srgbClr val="000000"/>
                </a:solidFill>
              </a:rPr>
              <a:t>: 14.3 ml/</a:t>
            </a:r>
            <a:r>
              <a:rPr lang="tr-TR" b="1" dirty="0" err="1" smtClean="0">
                <a:solidFill>
                  <a:srgbClr val="000000"/>
                </a:solidFill>
              </a:rPr>
              <a:t>sn</a:t>
            </a:r>
            <a:endParaRPr lang="tr-TR" b="1" dirty="0" smtClean="0">
              <a:solidFill>
                <a:srgbClr val="000000"/>
              </a:solidFill>
            </a:endParaRPr>
          </a:p>
          <a:p>
            <a:r>
              <a:rPr lang="tr-TR" b="1" dirty="0" smtClean="0">
                <a:solidFill>
                  <a:srgbClr val="000000"/>
                </a:solidFill>
              </a:rPr>
              <a:t>PMR: 20 cc</a:t>
            </a:r>
          </a:p>
          <a:p>
            <a:endParaRPr lang="tr-TR" b="1" dirty="0" smtClean="0">
              <a:solidFill>
                <a:srgbClr val="000000"/>
              </a:solidFill>
            </a:endParaRPr>
          </a:p>
          <a:p>
            <a:endParaRPr lang="tr-TR" b="1" dirty="0">
              <a:solidFill>
                <a:srgbClr val="000000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467544" y="1589009"/>
            <a:ext cx="261141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u="sng" dirty="0" smtClean="0">
                <a:solidFill>
                  <a:srgbClr val="FFC000"/>
                </a:solidFill>
              </a:rPr>
              <a:t>Tedavi Öncesi</a:t>
            </a:r>
            <a:endParaRPr lang="tr-TR" sz="3200" b="1" u="sng" dirty="0">
              <a:solidFill>
                <a:srgbClr val="FFC000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4657870" y="1589009"/>
            <a:ext cx="427793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u="sng" dirty="0" smtClean="0">
                <a:solidFill>
                  <a:srgbClr val="FFC000"/>
                </a:solidFill>
              </a:rPr>
              <a:t>Tedavi sonrası, 6. hafta</a:t>
            </a:r>
            <a:endParaRPr lang="tr-TR" sz="3200" b="1" u="sng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850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rgbClr val="FFC000"/>
                </a:solidFill>
              </a:rPr>
              <a:t>Olgu- 3 </a:t>
            </a:r>
            <a:endParaRPr lang="tr-TR" dirty="0">
              <a:solidFill>
                <a:srgbClr val="FFC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2030114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0000"/>
                </a:solidFill>
              </a:rPr>
              <a:t>6. Hafta değerlendirmesinde</a:t>
            </a:r>
          </a:p>
          <a:p>
            <a:pPr lvl="1"/>
            <a:r>
              <a:rPr lang="tr-TR" b="1" dirty="0" smtClean="0">
                <a:solidFill>
                  <a:srgbClr val="000000"/>
                </a:solidFill>
              </a:rPr>
              <a:t>Ani sıkışma hissi ve sık idrara çıkma şikayetleri devam etmekte</a:t>
            </a:r>
          </a:p>
          <a:p>
            <a:r>
              <a:rPr lang="tr-TR" b="1" dirty="0" smtClean="0">
                <a:solidFill>
                  <a:srgbClr val="F0AD00"/>
                </a:solidFill>
              </a:rPr>
              <a:t>Yaklaşımınız ne olurdu?</a:t>
            </a:r>
          </a:p>
          <a:p>
            <a:r>
              <a:rPr lang="tr-TR" b="1" dirty="0" smtClean="0">
                <a:solidFill>
                  <a:srgbClr val="000000"/>
                </a:solidFill>
              </a:rPr>
              <a:t>Alfa </a:t>
            </a:r>
            <a:r>
              <a:rPr lang="tr-TR" b="1" dirty="0" err="1" smtClean="0">
                <a:solidFill>
                  <a:srgbClr val="000000"/>
                </a:solidFill>
              </a:rPr>
              <a:t>bloker</a:t>
            </a:r>
            <a:r>
              <a:rPr lang="tr-TR" b="1" dirty="0" smtClean="0">
                <a:solidFill>
                  <a:srgbClr val="000000"/>
                </a:solidFill>
              </a:rPr>
              <a:t> ile devam</a:t>
            </a:r>
          </a:p>
          <a:p>
            <a:r>
              <a:rPr lang="tr-TR" b="1" dirty="0" smtClean="0">
                <a:solidFill>
                  <a:srgbClr val="000000"/>
                </a:solidFill>
              </a:rPr>
              <a:t>Anti </a:t>
            </a:r>
            <a:r>
              <a:rPr lang="tr-TR" b="1" dirty="0" err="1" smtClean="0">
                <a:solidFill>
                  <a:srgbClr val="000000"/>
                </a:solidFill>
              </a:rPr>
              <a:t>muskarinik</a:t>
            </a:r>
            <a:r>
              <a:rPr lang="tr-TR" b="1" dirty="0" smtClean="0">
                <a:solidFill>
                  <a:srgbClr val="000000"/>
                </a:solidFill>
              </a:rPr>
              <a:t> eklenmesi</a:t>
            </a:r>
          </a:p>
          <a:p>
            <a:r>
              <a:rPr lang="tr-TR" b="1" dirty="0" smtClean="0">
                <a:solidFill>
                  <a:srgbClr val="000000"/>
                </a:solidFill>
              </a:rPr>
              <a:t>5 alfa </a:t>
            </a:r>
            <a:r>
              <a:rPr lang="tr-TR" b="1" dirty="0" err="1" smtClean="0">
                <a:solidFill>
                  <a:srgbClr val="000000"/>
                </a:solidFill>
              </a:rPr>
              <a:t>redüktaz</a:t>
            </a:r>
            <a:r>
              <a:rPr lang="tr-TR" b="1" dirty="0" smtClean="0">
                <a:solidFill>
                  <a:srgbClr val="000000"/>
                </a:solidFill>
              </a:rPr>
              <a:t> eklenmesi</a:t>
            </a:r>
          </a:p>
          <a:p>
            <a:endParaRPr lang="tr-TR" b="1" dirty="0" smtClean="0">
              <a:solidFill>
                <a:srgbClr val="000000"/>
              </a:solidFill>
            </a:endParaRPr>
          </a:p>
          <a:p>
            <a:endParaRPr lang="tr-TR" b="1" dirty="0">
              <a:solidFill>
                <a:srgbClr val="000000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827584" y="4545124"/>
            <a:ext cx="4938216" cy="504056"/>
          </a:xfrm>
          <a:prstGeom prst="rect">
            <a:avLst/>
          </a:prstGeom>
          <a:solidFill>
            <a:srgbClr val="FF000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773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tr-TR" dirty="0" smtClean="0">
                <a:solidFill>
                  <a:srgbClr val="FFC000"/>
                </a:solidFill>
              </a:rPr>
              <a:t>Akılda tutulması gerekenler</a:t>
            </a:r>
            <a:endParaRPr lang="tr-TR" dirty="0">
              <a:solidFill>
                <a:srgbClr val="FFC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4" t="17598" r="10071" b="16289"/>
          <a:stretch/>
        </p:blipFill>
        <p:spPr bwMode="auto">
          <a:xfrm>
            <a:off x="1259632" y="1143000"/>
            <a:ext cx="6192688" cy="5414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6598171" y="6373031"/>
            <a:ext cx="2098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FFC000"/>
                </a:solidFill>
              </a:rPr>
              <a:t>EAU </a:t>
            </a:r>
            <a:r>
              <a:rPr lang="tr-TR" dirty="0" err="1" smtClean="0">
                <a:solidFill>
                  <a:srgbClr val="FFC000"/>
                </a:solidFill>
              </a:rPr>
              <a:t>Guideline</a:t>
            </a:r>
            <a:r>
              <a:rPr lang="tr-TR" dirty="0" smtClean="0">
                <a:solidFill>
                  <a:srgbClr val="FFC000"/>
                </a:solidFill>
              </a:rPr>
              <a:t> 2014</a:t>
            </a:r>
            <a:endParaRPr lang="tr-TR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902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tr-TR" sz="3200" dirty="0" smtClean="0">
                <a:solidFill>
                  <a:srgbClr val="FFC000"/>
                </a:solidFill>
              </a:rPr>
              <a:t>Akılda tutulması gerekenler</a:t>
            </a:r>
            <a:endParaRPr lang="tr-TR" sz="3200" dirty="0">
              <a:solidFill>
                <a:srgbClr val="FFC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64307" y="1782693"/>
            <a:ext cx="8579693" cy="419617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tr-TR" sz="2800" b="1" dirty="0" smtClean="0">
                <a:solidFill>
                  <a:srgbClr val="000000"/>
                </a:solidFill>
              </a:rPr>
              <a:t>Orta şiddetli AÜSS olan ve prostat volümü&lt; 40 cc olan hastalarda alfa </a:t>
            </a:r>
            <a:r>
              <a:rPr lang="tr-TR" sz="2800" b="1" dirty="0" err="1" smtClean="0">
                <a:solidFill>
                  <a:srgbClr val="000000"/>
                </a:solidFill>
              </a:rPr>
              <a:t>bloker</a:t>
            </a:r>
            <a:r>
              <a:rPr lang="tr-TR" sz="2800" b="1" dirty="0" smtClean="0">
                <a:solidFill>
                  <a:srgbClr val="000000"/>
                </a:solidFill>
              </a:rPr>
              <a:t> önerilir</a:t>
            </a:r>
          </a:p>
          <a:p>
            <a:pPr>
              <a:lnSpc>
                <a:spcPct val="150000"/>
              </a:lnSpc>
            </a:pPr>
            <a:r>
              <a:rPr lang="tr-TR" sz="2800" b="1" dirty="0" smtClean="0">
                <a:solidFill>
                  <a:srgbClr val="000000"/>
                </a:solidFill>
              </a:rPr>
              <a:t>Alfa </a:t>
            </a:r>
            <a:r>
              <a:rPr lang="tr-TR" sz="2800" b="1" dirty="0" err="1" smtClean="0">
                <a:solidFill>
                  <a:srgbClr val="000000"/>
                </a:solidFill>
              </a:rPr>
              <a:t>bloker</a:t>
            </a:r>
            <a:r>
              <a:rPr lang="tr-TR" sz="2800" b="1" dirty="0" smtClean="0">
                <a:solidFill>
                  <a:srgbClr val="000000"/>
                </a:solidFill>
              </a:rPr>
              <a:t> tedavisi sonrası ilk değerlendirme 4.-6. haftada sonraki değerlendirme  6. ayda IPSS, </a:t>
            </a:r>
            <a:r>
              <a:rPr lang="tr-TR" sz="2800" b="1" dirty="0" err="1" smtClean="0">
                <a:solidFill>
                  <a:srgbClr val="000000"/>
                </a:solidFill>
              </a:rPr>
              <a:t>Üroflow</a:t>
            </a:r>
            <a:r>
              <a:rPr lang="tr-TR" sz="2800" b="1" dirty="0" smtClean="0">
                <a:solidFill>
                  <a:srgbClr val="000000"/>
                </a:solidFill>
              </a:rPr>
              <a:t> ve PMR ile yapılmalıdır.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6808293" y="5877272"/>
            <a:ext cx="2098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FFC000"/>
                </a:solidFill>
              </a:rPr>
              <a:t>EAU </a:t>
            </a:r>
            <a:r>
              <a:rPr lang="tr-TR" dirty="0" err="1" smtClean="0">
                <a:solidFill>
                  <a:srgbClr val="FFC000"/>
                </a:solidFill>
              </a:rPr>
              <a:t>Guideline</a:t>
            </a:r>
            <a:r>
              <a:rPr lang="tr-TR" dirty="0" smtClean="0">
                <a:solidFill>
                  <a:srgbClr val="FFC000"/>
                </a:solidFill>
              </a:rPr>
              <a:t> 2014</a:t>
            </a:r>
            <a:endParaRPr lang="tr-TR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554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dirty="0" smtClean="0">
                <a:solidFill>
                  <a:srgbClr val="FFC000"/>
                </a:solidFill>
              </a:rPr>
              <a:t>Akılda tutulması gerekenler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658870"/>
            <a:ext cx="8507288" cy="452596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tr-TR" dirty="0" smtClean="0"/>
              <a:t>B</a:t>
            </a:r>
            <a:r>
              <a:rPr lang="tr-TR" b="1" dirty="0" smtClean="0"/>
              <a:t>elirgin depolama semptomlarının eşlik ettiği </a:t>
            </a:r>
            <a:r>
              <a:rPr lang="tr-TR" b="1" dirty="0" smtClean="0">
                <a:solidFill>
                  <a:srgbClr val="000000"/>
                </a:solidFill>
              </a:rPr>
              <a:t>hastalarda </a:t>
            </a:r>
            <a:r>
              <a:rPr lang="tr-TR" b="1" dirty="0" err="1" smtClean="0">
                <a:solidFill>
                  <a:srgbClr val="000000"/>
                </a:solidFill>
              </a:rPr>
              <a:t>antimuskarinikler</a:t>
            </a:r>
            <a:r>
              <a:rPr lang="tr-TR" b="1" dirty="0" smtClean="0">
                <a:solidFill>
                  <a:srgbClr val="000000"/>
                </a:solidFill>
              </a:rPr>
              <a:t> alfa </a:t>
            </a:r>
            <a:r>
              <a:rPr lang="tr-TR" b="1" dirty="0" err="1" smtClean="0">
                <a:solidFill>
                  <a:srgbClr val="000000"/>
                </a:solidFill>
              </a:rPr>
              <a:t>blokere</a:t>
            </a:r>
            <a:r>
              <a:rPr lang="tr-TR" b="1" dirty="0" smtClean="0">
                <a:solidFill>
                  <a:srgbClr val="000000"/>
                </a:solidFill>
              </a:rPr>
              <a:t> eklenebilir.</a:t>
            </a:r>
          </a:p>
          <a:p>
            <a:pPr>
              <a:lnSpc>
                <a:spcPct val="150000"/>
              </a:lnSpc>
            </a:pPr>
            <a:r>
              <a:rPr lang="tr-TR" b="1" dirty="0" err="1" smtClean="0">
                <a:solidFill>
                  <a:srgbClr val="000000"/>
                </a:solidFill>
              </a:rPr>
              <a:t>Antimuskarinklerden</a:t>
            </a:r>
            <a:r>
              <a:rPr lang="tr-TR" b="1" dirty="0" smtClean="0">
                <a:solidFill>
                  <a:srgbClr val="000000"/>
                </a:solidFill>
              </a:rPr>
              <a:t>  PSA &lt;1.3 </a:t>
            </a:r>
            <a:r>
              <a:rPr lang="tr-TR" b="1" dirty="0" err="1" smtClean="0">
                <a:solidFill>
                  <a:srgbClr val="000000"/>
                </a:solidFill>
              </a:rPr>
              <a:t>ng</a:t>
            </a:r>
            <a:r>
              <a:rPr lang="tr-TR" b="1" dirty="0" smtClean="0">
                <a:solidFill>
                  <a:srgbClr val="000000"/>
                </a:solidFill>
              </a:rPr>
              <a:t>/</a:t>
            </a:r>
            <a:r>
              <a:rPr lang="tr-TR" b="1" dirty="0" err="1" smtClean="0">
                <a:solidFill>
                  <a:srgbClr val="000000"/>
                </a:solidFill>
              </a:rPr>
              <a:t>mL</a:t>
            </a:r>
            <a:r>
              <a:rPr lang="tr-TR" b="1" dirty="0" smtClean="0">
                <a:solidFill>
                  <a:srgbClr val="000000"/>
                </a:solidFill>
              </a:rPr>
              <a:t> (küçük prostat) olan hastalarda daha fazla yarar elde edilir</a:t>
            </a:r>
          </a:p>
          <a:p>
            <a:pPr>
              <a:lnSpc>
                <a:spcPct val="150000"/>
              </a:lnSpc>
            </a:pPr>
            <a:r>
              <a:rPr lang="tr-TR" b="1" dirty="0" err="1" smtClean="0">
                <a:solidFill>
                  <a:srgbClr val="000000"/>
                </a:solidFill>
              </a:rPr>
              <a:t>BPH’lı</a:t>
            </a:r>
            <a:r>
              <a:rPr lang="tr-TR" b="1" dirty="0" smtClean="0">
                <a:solidFill>
                  <a:srgbClr val="000000"/>
                </a:solidFill>
              </a:rPr>
              <a:t> erkeklerde </a:t>
            </a:r>
            <a:r>
              <a:rPr lang="tr-TR" b="1" dirty="0" err="1" smtClean="0">
                <a:solidFill>
                  <a:srgbClr val="000000"/>
                </a:solidFill>
              </a:rPr>
              <a:t>antimuskarinikler</a:t>
            </a:r>
            <a:r>
              <a:rPr lang="tr-TR" b="1" dirty="0" smtClean="0">
                <a:solidFill>
                  <a:srgbClr val="000000"/>
                </a:solidFill>
              </a:rPr>
              <a:t> dikkatli kullanılmalı ve hastalar düzenli olarak IPSS ve PMR ile izlenmelidirler</a:t>
            </a:r>
          </a:p>
          <a:p>
            <a:endParaRPr lang="tr-TR" b="1" dirty="0">
              <a:solidFill>
                <a:srgbClr val="000000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6808293" y="5877272"/>
            <a:ext cx="2098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FFC000"/>
                </a:solidFill>
              </a:rPr>
              <a:t>EAU </a:t>
            </a:r>
            <a:r>
              <a:rPr lang="tr-TR" dirty="0" err="1" smtClean="0">
                <a:solidFill>
                  <a:srgbClr val="FFC000"/>
                </a:solidFill>
              </a:rPr>
              <a:t>Guideline</a:t>
            </a:r>
            <a:r>
              <a:rPr lang="tr-TR" dirty="0" smtClean="0">
                <a:solidFill>
                  <a:srgbClr val="FFC000"/>
                </a:solidFill>
              </a:rPr>
              <a:t> 2014</a:t>
            </a:r>
            <a:endParaRPr lang="tr-TR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000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rgbClr val="FFC000"/>
                </a:solidFill>
              </a:rPr>
              <a:t>Olgu- 4</a:t>
            </a:r>
            <a:endParaRPr lang="tr-TR" dirty="0">
              <a:solidFill>
                <a:srgbClr val="FFC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0000"/>
                </a:solidFill>
              </a:rPr>
              <a:t>64 yaş</a:t>
            </a:r>
          </a:p>
          <a:p>
            <a:r>
              <a:rPr lang="tr-TR" b="1" dirty="0" smtClean="0">
                <a:solidFill>
                  <a:srgbClr val="000000"/>
                </a:solidFill>
              </a:rPr>
              <a:t>AÜSS (+)</a:t>
            </a:r>
          </a:p>
          <a:p>
            <a:r>
              <a:rPr lang="tr-TR" b="1" dirty="0" smtClean="0">
                <a:solidFill>
                  <a:srgbClr val="000000"/>
                </a:solidFill>
              </a:rPr>
              <a:t>IPSS:  17/4</a:t>
            </a:r>
          </a:p>
          <a:p>
            <a:pPr lvl="1"/>
            <a:r>
              <a:rPr lang="tr-TR" b="1" dirty="0" smtClean="0">
                <a:solidFill>
                  <a:srgbClr val="000000"/>
                </a:solidFill>
              </a:rPr>
              <a:t>Depolama: 6</a:t>
            </a:r>
          </a:p>
          <a:p>
            <a:pPr lvl="1"/>
            <a:r>
              <a:rPr lang="tr-TR" b="1" dirty="0" smtClean="0">
                <a:solidFill>
                  <a:srgbClr val="000000"/>
                </a:solidFill>
              </a:rPr>
              <a:t>Boşaltma: 9</a:t>
            </a:r>
          </a:p>
          <a:p>
            <a:pPr lvl="1"/>
            <a:r>
              <a:rPr lang="tr-TR" b="1" dirty="0" err="1" smtClean="0">
                <a:solidFill>
                  <a:srgbClr val="000000"/>
                </a:solidFill>
              </a:rPr>
              <a:t>Postmiksiyonel</a:t>
            </a:r>
            <a:r>
              <a:rPr lang="tr-TR" b="1" dirty="0" smtClean="0">
                <a:solidFill>
                  <a:srgbClr val="000000"/>
                </a:solidFill>
              </a:rPr>
              <a:t>: 2</a:t>
            </a:r>
          </a:p>
          <a:p>
            <a:r>
              <a:rPr lang="tr-TR" b="1" dirty="0" smtClean="0">
                <a:solidFill>
                  <a:srgbClr val="000000"/>
                </a:solidFill>
              </a:rPr>
              <a:t>TR: adenom kıvamında, prostat: 60- 65 cc</a:t>
            </a:r>
          </a:p>
          <a:p>
            <a:r>
              <a:rPr lang="tr-TR" b="1" dirty="0" smtClean="0">
                <a:solidFill>
                  <a:srgbClr val="000000"/>
                </a:solidFill>
              </a:rPr>
              <a:t>Öz geçmiş özellik yok</a:t>
            </a:r>
          </a:p>
          <a:p>
            <a:endParaRPr lang="tr-TR" b="1" dirty="0" smtClean="0">
              <a:solidFill>
                <a:srgbClr val="000000"/>
              </a:solidFill>
            </a:endParaRPr>
          </a:p>
          <a:p>
            <a:endParaRPr lang="tr-TR" b="1" dirty="0" smtClean="0">
              <a:solidFill>
                <a:srgbClr val="000000"/>
              </a:solidFill>
            </a:endParaRPr>
          </a:p>
          <a:p>
            <a:endParaRPr lang="tr-TR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962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rgbClr val="FFC000"/>
                </a:solidFill>
              </a:rPr>
              <a:t>Olgu- 4</a:t>
            </a:r>
            <a:endParaRPr lang="tr-TR" dirty="0">
              <a:solidFill>
                <a:srgbClr val="FFC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0000"/>
                </a:solidFill>
              </a:rPr>
              <a:t>PSA: 2.2 </a:t>
            </a:r>
            <a:r>
              <a:rPr lang="tr-TR" b="1" dirty="0" err="1" smtClean="0">
                <a:solidFill>
                  <a:srgbClr val="000000"/>
                </a:solidFill>
                <a:effectLst/>
              </a:rPr>
              <a:t>ng</a:t>
            </a:r>
            <a:r>
              <a:rPr lang="tr-TR" b="1" dirty="0" smtClean="0">
                <a:solidFill>
                  <a:srgbClr val="000000"/>
                </a:solidFill>
                <a:effectLst/>
              </a:rPr>
              <a:t>/ml</a:t>
            </a:r>
            <a:endParaRPr lang="tr-TR" b="1" dirty="0" smtClean="0">
              <a:solidFill>
                <a:srgbClr val="000000"/>
              </a:solidFill>
            </a:endParaRPr>
          </a:p>
          <a:p>
            <a:r>
              <a:rPr lang="tr-TR" b="1" dirty="0" err="1" smtClean="0">
                <a:solidFill>
                  <a:srgbClr val="000000"/>
                </a:solidFill>
              </a:rPr>
              <a:t>Kreatinin</a:t>
            </a:r>
            <a:r>
              <a:rPr lang="tr-TR" b="1" dirty="0" smtClean="0">
                <a:solidFill>
                  <a:srgbClr val="000000"/>
                </a:solidFill>
              </a:rPr>
              <a:t>: 1.0 </a:t>
            </a:r>
            <a:r>
              <a:rPr lang="tr-TR" b="1" dirty="0" smtClean="0">
                <a:solidFill>
                  <a:srgbClr val="000000"/>
                </a:solidFill>
                <a:effectLst/>
              </a:rPr>
              <a:t>mg/dl</a:t>
            </a:r>
          </a:p>
          <a:p>
            <a:r>
              <a:rPr lang="tr-TR" b="1" dirty="0" err="1" smtClean="0">
                <a:solidFill>
                  <a:srgbClr val="000000"/>
                </a:solidFill>
              </a:rPr>
              <a:t>Üroflow</a:t>
            </a:r>
            <a:r>
              <a:rPr lang="tr-TR" b="1" dirty="0" smtClean="0">
                <a:solidFill>
                  <a:srgbClr val="000000"/>
                </a:solidFill>
              </a:rPr>
              <a:t>: </a:t>
            </a:r>
          </a:p>
          <a:p>
            <a:pPr lvl="1"/>
            <a:r>
              <a:rPr lang="tr-TR" b="1" dirty="0" err="1" smtClean="0">
                <a:solidFill>
                  <a:srgbClr val="000000"/>
                </a:solidFill>
              </a:rPr>
              <a:t>Qmax</a:t>
            </a:r>
            <a:r>
              <a:rPr lang="tr-TR" b="1" dirty="0" smtClean="0">
                <a:solidFill>
                  <a:srgbClr val="000000"/>
                </a:solidFill>
              </a:rPr>
              <a:t>: 10 ml/</a:t>
            </a:r>
            <a:r>
              <a:rPr lang="tr-TR" b="1" dirty="0" err="1" smtClean="0">
                <a:solidFill>
                  <a:srgbClr val="000000"/>
                </a:solidFill>
              </a:rPr>
              <a:t>sn</a:t>
            </a:r>
            <a:endParaRPr lang="tr-TR" b="1" dirty="0">
              <a:solidFill>
                <a:srgbClr val="000000"/>
              </a:solidFill>
            </a:endParaRPr>
          </a:p>
          <a:p>
            <a:pPr lvl="1"/>
            <a:r>
              <a:rPr lang="tr-TR" b="1" dirty="0" smtClean="0">
                <a:solidFill>
                  <a:srgbClr val="000000"/>
                </a:solidFill>
              </a:rPr>
              <a:t>V: 180 cc</a:t>
            </a:r>
          </a:p>
          <a:p>
            <a:r>
              <a:rPr lang="tr-TR" b="1" dirty="0" smtClean="0">
                <a:solidFill>
                  <a:srgbClr val="000000"/>
                </a:solidFill>
              </a:rPr>
              <a:t>PMR: 70 cc</a:t>
            </a:r>
          </a:p>
          <a:p>
            <a:r>
              <a:rPr lang="tr-TR" b="1" dirty="0" smtClean="0">
                <a:solidFill>
                  <a:srgbClr val="000000"/>
                </a:solidFill>
              </a:rPr>
              <a:t>TİT:  nadir lökosit</a:t>
            </a:r>
          </a:p>
        </p:txBody>
      </p:sp>
    </p:spTree>
    <p:extLst>
      <p:ext uri="{BB962C8B-B14F-4D97-AF65-F5344CB8AC3E}">
        <p14:creationId xmlns:p14="http://schemas.microsoft.com/office/powerpoint/2010/main" val="532342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rgbClr val="FFC000"/>
                </a:solidFill>
              </a:rPr>
              <a:t>Hangi tedaviyi önerirsiniz?</a:t>
            </a:r>
            <a:endParaRPr lang="tr-TR" dirty="0">
              <a:solidFill>
                <a:srgbClr val="FFC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8498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800" b="1" dirty="0" smtClean="0">
                <a:solidFill>
                  <a:srgbClr val="000000"/>
                </a:solidFill>
              </a:rPr>
              <a:t>Alfa </a:t>
            </a:r>
            <a:r>
              <a:rPr lang="tr-TR" sz="2800" b="1" dirty="0" err="1" smtClean="0">
                <a:solidFill>
                  <a:srgbClr val="000000"/>
                </a:solidFill>
              </a:rPr>
              <a:t>bloker</a:t>
            </a:r>
            <a:endParaRPr lang="tr-TR" sz="2800" b="1" dirty="0" smtClean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r>
              <a:rPr lang="tr-TR" sz="2800" b="1" dirty="0" err="1" smtClean="0">
                <a:solidFill>
                  <a:srgbClr val="000000"/>
                </a:solidFill>
              </a:rPr>
              <a:t>Antimuskarinik</a:t>
            </a:r>
            <a:endParaRPr lang="tr-TR" sz="2800" b="1" dirty="0" smtClean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r>
              <a:rPr lang="tr-TR" sz="2800" b="1" dirty="0" smtClean="0">
                <a:solidFill>
                  <a:srgbClr val="000000"/>
                </a:solidFill>
              </a:rPr>
              <a:t>5 alfa </a:t>
            </a:r>
            <a:r>
              <a:rPr lang="tr-TR" sz="2800" b="1" dirty="0" err="1" smtClean="0">
                <a:solidFill>
                  <a:srgbClr val="000000"/>
                </a:solidFill>
              </a:rPr>
              <a:t>redüktaz</a:t>
            </a:r>
            <a:r>
              <a:rPr lang="tr-TR" sz="2800" b="1" dirty="0" smtClean="0">
                <a:solidFill>
                  <a:srgbClr val="000000"/>
                </a:solidFill>
              </a:rPr>
              <a:t> inhibitörü</a:t>
            </a:r>
          </a:p>
          <a:p>
            <a:pPr>
              <a:lnSpc>
                <a:spcPct val="150000"/>
              </a:lnSpc>
            </a:pPr>
            <a:r>
              <a:rPr lang="tr-TR" sz="2800" b="1" dirty="0" smtClean="0">
                <a:solidFill>
                  <a:srgbClr val="000000"/>
                </a:solidFill>
              </a:rPr>
              <a:t>Alfa bloker+5 Alfa </a:t>
            </a:r>
            <a:r>
              <a:rPr lang="tr-TR" sz="2800" b="1" dirty="0" err="1" smtClean="0">
                <a:solidFill>
                  <a:srgbClr val="000000"/>
                </a:solidFill>
              </a:rPr>
              <a:t>redüktaz</a:t>
            </a:r>
            <a:r>
              <a:rPr lang="tr-TR" sz="2800" b="1" dirty="0" smtClean="0">
                <a:solidFill>
                  <a:srgbClr val="000000"/>
                </a:solidFill>
              </a:rPr>
              <a:t> inhibitörü</a:t>
            </a:r>
          </a:p>
          <a:p>
            <a:pPr>
              <a:lnSpc>
                <a:spcPct val="150000"/>
              </a:lnSpc>
            </a:pPr>
            <a:endParaRPr lang="tr-TR" sz="2800" b="1" dirty="0">
              <a:solidFill>
                <a:srgbClr val="000000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755576" y="3861048"/>
            <a:ext cx="5950024" cy="576064"/>
          </a:xfrm>
          <a:prstGeom prst="rect">
            <a:avLst/>
          </a:prstGeom>
          <a:solidFill>
            <a:srgbClr val="FF000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4941168"/>
            <a:ext cx="63367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 smtClean="0">
                <a:solidFill>
                  <a:srgbClr val="000000"/>
                </a:solidFill>
              </a:rPr>
              <a:t>Neden kombinasyon tedavisi?</a:t>
            </a:r>
            <a:endParaRPr lang="tr-TR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602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pPr algn="ctr"/>
            <a:r>
              <a:rPr lang="tr-TR" dirty="0" smtClean="0">
                <a:solidFill>
                  <a:srgbClr val="FFC000"/>
                </a:solidFill>
              </a:rPr>
              <a:t>Olgu- 4</a:t>
            </a:r>
            <a:endParaRPr lang="tr-TR" dirty="0">
              <a:solidFill>
                <a:srgbClr val="FFC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4" t="17598" r="10071" b="16289"/>
          <a:stretch/>
        </p:blipFill>
        <p:spPr bwMode="auto">
          <a:xfrm>
            <a:off x="1331640" y="1034643"/>
            <a:ext cx="6048672" cy="528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6732240" y="6343333"/>
            <a:ext cx="2098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FFC000"/>
                </a:solidFill>
              </a:rPr>
              <a:t>EAU </a:t>
            </a:r>
            <a:r>
              <a:rPr lang="tr-TR" dirty="0" err="1" smtClean="0">
                <a:solidFill>
                  <a:srgbClr val="FFC000"/>
                </a:solidFill>
              </a:rPr>
              <a:t>Guideline</a:t>
            </a:r>
            <a:r>
              <a:rPr lang="tr-TR" dirty="0" smtClean="0">
                <a:solidFill>
                  <a:srgbClr val="FFC000"/>
                </a:solidFill>
              </a:rPr>
              <a:t> 2014</a:t>
            </a:r>
            <a:endParaRPr lang="tr-TR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407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tr-TR" dirty="0" smtClean="0">
                <a:solidFill>
                  <a:srgbClr val="FFC000"/>
                </a:solidFill>
              </a:rPr>
              <a:t>Olgu- 4</a:t>
            </a:r>
            <a:endParaRPr lang="tr-TR" dirty="0">
              <a:solidFill>
                <a:srgbClr val="FFC000"/>
              </a:solidFill>
            </a:endParaRPr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179512" y="2235449"/>
            <a:ext cx="5112568" cy="3352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800" b="1" dirty="0" smtClean="0">
                <a:solidFill>
                  <a:srgbClr val="000000"/>
                </a:solidFill>
              </a:rPr>
              <a:t>PSA: 2.2 </a:t>
            </a:r>
            <a:r>
              <a:rPr lang="tr-TR" sz="2800" b="1" dirty="0" err="1" smtClean="0">
                <a:solidFill>
                  <a:srgbClr val="000000"/>
                </a:solidFill>
              </a:rPr>
              <a:t>ng</a:t>
            </a:r>
            <a:r>
              <a:rPr lang="tr-TR" sz="2800" b="1" dirty="0" smtClean="0">
                <a:solidFill>
                  <a:srgbClr val="000000"/>
                </a:solidFill>
              </a:rPr>
              <a:t>/ml</a:t>
            </a:r>
          </a:p>
          <a:p>
            <a:r>
              <a:rPr lang="tr-TR" sz="2800" b="1" dirty="0" err="1" smtClean="0">
                <a:solidFill>
                  <a:srgbClr val="000000"/>
                </a:solidFill>
              </a:rPr>
              <a:t>Kreatinin</a:t>
            </a:r>
            <a:r>
              <a:rPr lang="tr-TR" sz="2800" b="1" dirty="0" smtClean="0">
                <a:solidFill>
                  <a:srgbClr val="000000"/>
                </a:solidFill>
              </a:rPr>
              <a:t>: 1.0 mg/dl</a:t>
            </a:r>
          </a:p>
          <a:p>
            <a:r>
              <a:rPr lang="tr-TR" sz="2800" b="1" dirty="0" err="1" smtClean="0">
                <a:solidFill>
                  <a:srgbClr val="000000"/>
                </a:solidFill>
              </a:rPr>
              <a:t>Üroflow</a:t>
            </a:r>
            <a:r>
              <a:rPr lang="tr-TR" sz="2800" b="1" dirty="0" smtClean="0">
                <a:solidFill>
                  <a:srgbClr val="000000"/>
                </a:solidFill>
              </a:rPr>
              <a:t>: </a:t>
            </a:r>
          </a:p>
          <a:p>
            <a:pPr lvl="1"/>
            <a:r>
              <a:rPr lang="tr-TR" b="1" dirty="0" err="1" smtClean="0">
                <a:solidFill>
                  <a:srgbClr val="000000"/>
                </a:solidFill>
              </a:rPr>
              <a:t>Qmax</a:t>
            </a:r>
            <a:r>
              <a:rPr lang="tr-TR" b="1" dirty="0" smtClean="0">
                <a:solidFill>
                  <a:srgbClr val="000000"/>
                </a:solidFill>
              </a:rPr>
              <a:t>: 10 ml/</a:t>
            </a:r>
            <a:r>
              <a:rPr lang="tr-TR" b="1" dirty="0" err="1" smtClean="0">
                <a:solidFill>
                  <a:srgbClr val="000000"/>
                </a:solidFill>
              </a:rPr>
              <a:t>sn</a:t>
            </a:r>
            <a:endParaRPr lang="tr-TR" b="1" dirty="0" smtClean="0">
              <a:solidFill>
                <a:srgbClr val="000000"/>
              </a:solidFill>
            </a:endParaRPr>
          </a:p>
          <a:p>
            <a:pPr lvl="1"/>
            <a:r>
              <a:rPr lang="tr-TR" b="1" dirty="0" smtClean="0">
                <a:solidFill>
                  <a:srgbClr val="000000"/>
                </a:solidFill>
              </a:rPr>
              <a:t>V: 180 cc</a:t>
            </a:r>
          </a:p>
          <a:p>
            <a:r>
              <a:rPr lang="tr-TR" sz="2800" b="1" dirty="0" smtClean="0">
                <a:solidFill>
                  <a:srgbClr val="000000"/>
                </a:solidFill>
              </a:rPr>
              <a:t>PMR: 70 cc</a:t>
            </a:r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5076056" y="2235449"/>
            <a:ext cx="4104456" cy="3307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800" dirty="0" smtClean="0">
                <a:solidFill>
                  <a:schemeClr val="bg1"/>
                </a:solidFill>
              </a:rPr>
              <a:t>PS</a:t>
            </a:r>
            <a:r>
              <a:rPr lang="tr-TR" sz="2800" b="1" dirty="0" smtClean="0">
                <a:solidFill>
                  <a:srgbClr val="000000"/>
                </a:solidFill>
              </a:rPr>
              <a:t>A: 1.0 </a:t>
            </a:r>
            <a:r>
              <a:rPr lang="tr-TR" sz="2800" b="1" dirty="0" err="1" smtClean="0">
                <a:solidFill>
                  <a:srgbClr val="000000"/>
                </a:solidFill>
              </a:rPr>
              <a:t>ng</a:t>
            </a:r>
            <a:r>
              <a:rPr lang="tr-TR" sz="2800" b="1" dirty="0" smtClean="0">
                <a:solidFill>
                  <a:srgbClr val="000000"/>
                </a:solidFill>
              </a:rPr>
              <a:t>/ml</a:t>
            </a:r>
          </a:p>
          <a:p>
            <a:r>
              <a:rPr lang="tr-TR" sz="2800" b="1" dirty="0" err="1" smtClean="0">
                <a:solidFill>
                  <a:srgbClr val="000000"/>
                </a:solidFill>
              </a:rPr>
              <a:t>Kreatinin</a:t>
            </a:r>
            <a:r>
              <a:rPr lang="tr-TR" sz="2800" b="1" dirty="0" smtClean="0">
                <a:solidFill>
                  <a:srgbClr val="000000"/>
                </a:solidFill>
              </a:rPr>
              <a:t>: 1.0 mg/dl</a:t>
            </a:r>
          </a:p>
          <a:p>
            <a:r>
              <a:rPr lang="tr-TR" sz="2800" b="1" dirty="0" err="1" smtClean="0">
                <a:solidFill>
                  <a:srgbClr val="000000"/>
                </a:solidFill>
              </a:rPr>
              <a:t>Üroflow</a:t>
            </a:r>
            <a:r>
              <a:rPr lang="tr-TR" sz="2800" b="1" dirty="0" smtClean="0">
                <a:solidFill>
                  <a:srgbClr val="000000"/>
                </a:solidFill>
              </a:rPr>
              <a:t>: </a:t>
            </a:r>
          </a:p>
          <a:p>
            <a:pPr lvl="1"/>
            <a:r>
              <a:rPr lang="tr-TR" b="1" dirty="0" err="1" smtClean="0">
                <a:solidFill>
                  <a:srgbClr val="000000"/>
                </a:solidFill>
              </a:rPr>
              <a:t>Qmax</a:t>
            </a:r>
            <a:r>
              <a:rPr lang="tr-TR" b="1" dirty="0" smtClean="0">
                <a:solidFill>
                  <a:srgbClr val="000000"/>
                </a:solidFill>
              </a:rPr>
              <a:t>: 15.2 ml/</a:t>
            </a:r>
            <a:r>
              <a:rPr lang="tr-TR" b="1" dirty="0" err="1" smtClean="0">
                <a:solidFill>
                  <a:srgbClr val="000000"/>
                </a:solidFill>
              </a:rPr>
              <a:t>sn</a:t>
            </a:r>
            <a:endParaRPr lang="tr-TR" b="1" dirty="0" smtClean="0">
              <a:solidFill>
                <a:srgbClr val="000000"/>
              </a:solidFill>
            </a:endParaRPr>
          </a:p>
          <a:p>
            <a:pPr lvl="1"/>
            <a:r>
              <a:rPr lang="tr-TR" b="1" dirty="0" smtClean="0">
                <a:solidFill>
                  <a:srgbClr val="000000"/>
                </a:solidFill>
              </a:rPr>
              <a:t>V: 200 cc</a:t>
            </a:r>
          </a:p>
          <a:p>
            <a:r>
              <a:rPr lang="tr-TR" sz="2800" b="1" dirty="0" smtClean="0">
                <a:solidFill>
                  <a:srgbClr val="000000"/>
                </a:solidFill>
              </a:rPr>
              <a:t>PMR: 40 cc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467544" y="1682891"/>
            <a:ext cx="261141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u="sng" dirty="0" smtClean="0">
                <a:solidFill>
                  <a:srgbClr val="FFC000"/>
                </a:solidFill>
              </a:rPr>
              <a:t>Tedavi Öncesi</a:t>
            </a:r>
            <a:endParaRPr lang="tr-TR" sz="3200" b="1" u="sng" dirty="0">
              <a:solidFill>
                <a:srgbClr val="FFC000"/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4657870" y="1682891"/>
            <a:ext cx="376256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u="sng" dirty="0" smtClean="0">
                <a:solidFill>
                  <a:srgbClr val="FFC000"/>
                </a:solidFill>
              </a:rPr>
              <a:t>Tedavi sonrası, 6. ay</a:t>
            </a:r>
            <a:endParaRPr lang="tr-TR" sz="3200" b="1" u="sng" dirty="0">
              <a:solidFill>
                <a:srgbClr val="FFC000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1115616" y="5517232"/>
            <a:ext cx="463780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smtClean="0">
                <a:solidFill>
                  <a:schemeClr val="bg1"/>
                </a:solidFill>
              </a:rPr>
              <a:t>Alf</a:t>
            </a:r>
            <a:r>
              <a:rPr lang="tr-TR" sz="3200" b="1" dirty="0" smtClean="0">
                <a:solidFill>
                  <a:srgbClr val="000000"/>
                </a:solidFill>
              </a:rPr>
              <a:t>a </a:t>
            </a:r>
            <a:r>
              <a:rPr lang="tr-TR" sz="3200" b="1" dirty="0" err="1" smtClean="0">
                <a:solidFill>
                  <a:srgbClr val="000000"/>
                </a:solidFill>
              </a:rPr>
              <a:t>blokeri</a:t>
            </a:r>
            <a:r>
              <a:rPr lang="tr-TR" sz="3200" b="1" dirty="0" smtClean="0">
                <a:solidFill>
                  <a:srgbClr val="000000"/>
                </a:solidFill>
              </a:rPr>
              <a:t> </a:t>
            </a:r>
            <a:r>
              <a:rPr lang="tr-TR" sz="3200" b="1" dirty="0" err="1" smtClean="0">
                <a:solidFill>
                  <a:srgbClr val="000000"/>
                </a:solidFill>
              </a:rPr>
              <a:t>kesermisiniz</a:t>
            </a:r>
            <a:r>
              <a:rPr lang="tr-TR" sz="3200" b="1" dirty="0" smtClean="0">
                <a:solidFill>
                  <a:srgbClr val="000000"/>
                </a:solidFill>
              </a:rPr>
              <a:t>?</a:t>
            </a:r>
            <a:endParaRPr lang="tr-TR" sz="3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006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rgbClr val="FFC000"/>
                </a:solidFill>
              </a:rPr>
              <a:t>Olgu- 1</a:t>
            </a:r>
            <a:endParaRPr lang="tr-TR" dirty="0">
              <a:solidFill>
                <a:srgbClr val="FFC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0000"/>
                </a:solidFill>
              </a:rPr>
              <a:t>IPSS; 18/4</a:t>
            </a:r>
          </a:p>
          <a:p>
            <a:pPr lvl="1"/>
            <a:r>
              <a:rPr lang="tr-TR" b="1" dirty="0" smtClean="0">
                <a:solidFill>
                  <a:srgbClr val="000000"/>
                </a:solidFill>
              </a:rPr>
              <a:t>Depolama: 8</a:t>
            </a:r>
          </a:p>
          <a:p>
            <a:pPr lvl="1"/>
            <a:r>
              <a:rPr lang="tr-TR" b="1" dirty="0" smtClean="0">
                <a:solidFill>
                  <a:srgbClr val="000000"/>
                </a:solidFill>
              </a:rPr>
              <a:t>Boşaltma: 10</a:t>
            </a:r>
          </a:p>
          <a:p>
            <a:r>
              <a:rPr lang="tr-TR" b="1" dirty="0" smtClean="0">
                <a:solidFill>
                  <a:srgbClr val="000000"/>
                </a:solidFill>
              </a:rPr>
              <a:t>Depolama semptomları</a:t>
            </a:r>
          </a:p>
          <a:p>
            <a:pPr lvl="1"/>
            <a:r>
              <a:rPr lang="tr-TR" b="1" dirty="0" smtClean="0">
                <a:solidFill>
                  <a:srgbClr val="000000"/>
                </a:solidFill>
              </a:rPr>
              <a:t>Sıklık, acil işeme hissi, gece idrara kalkma</a:t>
            </a:r>
          </a:p>
          <a:p>
            <a:r>
              <a:rPr lang="tr-TR" b="1" dirty="0" smtClean="0">
                <a:solidFill>
                  <a:srgbClr val="000000"/>
                </a:solidFill>
              </a:rPr>
              <a:t>Boşaltma semptomları</a:t>
            </a:r>
          </a:p>
          <a:p>
            <a:pPr lvl="1"/>
            <a:r>
              <a:rPr lang="tr-TR" b="1" dirty="0" smtClean="0">
                <a:solidFill>
                  <a:srgbClr val="000000"/>
                </a:solidFill>
              </a:rPr>
              <a:t>Kesik kesik işeme, tam boşaltamama hissi, zayıf idrar akımı, zorlanma</a:t>
            </a:r>
          </a:p>
        </p:txBody>
      </p:sp>
    </p:spTree>
    <p:extLst>
      <p:ext uri="{BB962C8B-B14F-4D97-AF65-F5344CB8AC3E}">
        <p14:creationId xmlns:p14="http://schemas.microsoft.com/office/powerpoint/2010/main" val="1689592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tr-TR" sz="3200" dirty="0" smtClean="0">
                <a:solidFill>
                  <a:srgbClr val="FFC000"/>
                </a:solidFill>
              </a:rPr>
              <a:t>Akılda tutulması gerekenler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929160"/>
            <a:ext cx="9144000" cy="492884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tr-TR" sz="2400" dirty="0" smtClean="0">
                <a:solidFill>
                  <a:srgbClr val="000000"/>
                </a:solidFill>
              </a:rPr>
              <a:t>K</a:t>
            </a:r>
            <a:r>
              <a:rPr lang="tr-TR" sz="2400" b="1" dirty="0" smtClean="0">
                <a:solidFill>
                  <a:srgbClr val="000000"/>
                </a:solidFill>
              </a:rPr>
              <a:t>ombinasyon tedavisi uzun dönem medikal tedavi düşünülen hastalara önerilmelidir</a:t>
            </a:r>
          </a:p>
          <a:p>
            <a:pPr>
              <a:lnSpc>
                <a:spcPct val="150000"/>
              </a:lnSpc>
            </a:pPr>
            <a:r>
              <a:rPr lang="tr-TR" sz="2400" b="1" dirty="0" smtClean="0">
                <a:solidFill>
                  <a:srgbClr val="000000"/>
                </a:solidFill>
              </a:rPr>
              <a:t>Prostat volümü &gt;40 </a:t>
            </a:r>
            <a:r>
              <a:rPr lang="tr-TR" sz="2400" b="1" dirty="0" err="1" smtClean="0">
                <a:solidFill>
                  <a:srgbClr val="000000"/>
                </a:solidFill>
              </a:rPr>
              <a:t>mL</a:t>
            </a:r>
            <a:r>
              <a:rPr lang="tr-TR" sz="2400" b="1" dirty="0" smtClean="0">
                <a:solidFill>
                  <a:srgbClr val="000000"/>
                </a:solidFill>
              </a:rPr>
              <a:t> olan,  </a:t>
            </a:r>
            <a:r>
              <a:rPr lang="tr-TR" sz="2400" b="1" dirty="0">
                <a:solidFill>
                  <a:srgbClr val="000000"/>
                </a:solidFill>
              </a:rPr>
              <a:t>o</a:t>
            </a:r>
            <a:r>
              <a:rPr lang="tr-TR" sz="2400" b="1" dirty="0" smtClean="0">
                <a:solidFill>
                  <a:srgbClr val="000000"/>
                </a:solidFill>
              </a:rPr>
              <a:t>rta- şiddetli </a:t>
            </a:r>
            <a:r>
              <a:rPr lang="tr-TR" sz="2400" b="1" dirty="0" err="1" smtClean="0">
                <a:solidFill>
                  <a:srgbClr val="000000"/>
                </a:solidFill>
              </a:rPr>
              <a:t>AÜSS’lu</a:t>
            </a:r>
            <a:r>
              <a:rPr lang="tr-TR" sz="2400" b="1" dirty="0" smtClean="0">
                <a:solidFill>
                  <a:srgbClr val="000000"/>
                </a:solidFill>
              </a:rPr>
              <a:t> hastalarda kombinasyon tedavisi düşünülmelidir. </a:t>
            </a:r>
          </a:p>
          <a:p>
            <a:pPr>
              <a:lnSpc>
                <a:spcPct val="150000"/>
              </a:lnSpc>
            </a:pPr>
            <a:r>
              <a:rPr lang="tr-TR" sz="2400" b="1" dirty="0">
                <a:solidFill>
                  <a:srgbClr val="000000"/>
                </a:solidFill>
              </a:rPr>
              <a:t>5</a:t>
            </a:r>
            <a:r>
              <a:rPr lang="tr-TR" sz="2400" b="1" dirty="0" smtClean="0">
                <a:solidFill>
                  <a:srgbClr val="000000"/>
                </a:solidFill>
              </a:rPr>
              <a:t>alfa </a:t>
            </a:r>
            <a:r>
              <a:rPr lang="tr-TR" sz="2400" b="1" dirty="0" err="1" smtClean="0">
                <a:solidFill>
                  <a:srgbClr val="000000"/>
                </a:solidFill>
              </a:rPr>
              <a:t>redüktaz</a:t>
            </a:r>
            <a:r>
              <a:rPr lang="tr-TR" sz="2400" b="1" dirty="0" smtClean="0">
                <a:solidFill>
                  <a:srgbClr val="000000"/>
                </a:solidFill>
              </a:rPr>
              <a:t> inhibitörleri uzun dönemde (&gt; 1 yıl) alt </a:t>
            </a:r>
            <a:r>
              <a:rPr lang="tr-TR" sz="2400" b="1" dirty="0" err="1" smtClean="0">
                <a:solidFill>
                  <a:srgbClr val="000000"/>
                </a:solidFill>
              </a:rPr>
              <a:t>üriner</a:t>
            </a:r>
            <a:r>
              <a:rPr lang="tr-TR" sz="2400" b="1" dirty="0" smtClean="0">
                <a:solidFill>
                  <a:srgbClr val="000000"/>
                </a:solidFill>
              </a:rPr>
              <a:t> sistem </a:t>
            </a:r>
            <a:r>
              <a:rPr lang="tr-TR" sz="2400" b="1" dirty="0" err="1" smtClean="0">
                <a:solidFill>
                  <a:srgbClr val="000000"/>
                </a:solidFill>
              </a:rPr>
              <a:t>retansiyon</a:t>
            </a:r>
            <a:r>
              <a:rPr lang="tr-TR" sz="2400" b="1" dirty="0" smtClean="0">
                <a:solidFill>
                  <a:srgbClr val="000000"/>
                </a:solidFill>
              </a:rPr>
              <a:t> riskini ve cerrahi gereksinim riskini azaltır</a:t>
            </a:r>
          </a:p>
          <a:p>
            <a:pPr>
              <a:lnSpc>
                <a:spcPct val="150000"/>
              </a:lnSpc>
            </a:pPr>
            <a:r>
              <a:rPr lang="tr-TR" sz="2400" b="1" dirty="0" smtClean="0">
                <a:solidFill>
                  <a:srgbClr val="000000"/>
                </a:solidFill>
              </a:rPr>
              <a:t>Alfa </a:t>
            </a:r>
            <a:r>
              <a:rPr lang="tr-TR" sz="2400" b="1" dirty="0" err="1" smtClean="0">
                <a:solidFill>
                  <a:srgbClr val="000000"/>
                </a:solidFill>
              </a:rPr>
              <a:t>blokerlerin</a:t>
            </a:r>
            <a:r>
              <a:rPr lang="tr-TR" sz="2400" b="1" dirty="0" smtClean="0">
                <a:solidFill>
                  <a:srgbClr val="000000"/>
                </a:solidFill>
              </a:rPr>
              <a:t> etkisi birkaç gün içinde başlarken, 5 alfa </a:t>
            </a:r>
            <a:r>
              <a:rPr lang="tr-TR" sz="2400" b="1" dirty="0" err="1" smtClean="0">
                <a:solidFill>
                  <a:srgbClr val="000000"/>
                </a:solidFill>
              </a:rPr>
              <a:t>redüktazların</a:t>
            </a:r>
            <a:r>
              <a:rPr lang="tr-TR" sz="2400" b="1" dirty="0" smtClean="0">
                <a:solidFill>
                  <a:srgbClr val="000000"/>
                </a:solidFill>
              </a:rPr>
              <a:t> belirgin klinik etkisi aylar sonra ortaya çıkmaktadır</a:t>
            </a:r>
          </a:p>
          <a:p>
            <a:pPr>
              <a:lnSpc>
                <a:spcPct val="150000"/>
              </a:lnSpc>
            </a:pPr>
            <a:r>
              <a:rPr lang="tr-TR" sz="2400" b="1" dirty="0">
                <a:solidFill>
                  <a:srgbClr val="000000"/>
                </a:solidFill>
              </a:rPr>
              <a:t>A</a:t>
            </a:r>
            <a:r>
              <a:rPr lang="tr-TR" sz="2400" b="1" dirty="0" smtClean="0">
                <a:solidFill>
                  <a:srgbClr val="000000"/>
                </a:solidFill>
              </a:rPr>
              <a:t>lfa </a:t>
            </a:r>
            <a:r>
              <a:rPr lang="tr-TR" sz="2400" b="1" dirty="0" err="1" smtClean="0">
                <a:solidFill>
                  <a:srgbClr val="000000"/>
                </a:solidFill>
              </a:rPr>
              <a:t>bloker</a:t>
            </a:r>
            <a:r>
              <a:rPr lang="tr-TR" sz="2400" b="1" dirty="0" smtClean="0">
                <a:solidFill>
                  <a:srgbClr val="000000"/>
                </a:solidFill>
              </a:rPr>
              <a:t>, </a:t>
            </a:r>
            <a:r>
              <a:rPr lang="tr-TR" sz="2400" b="1" dirty="0">
                <a:solidFill>
                  <a:srgbClr val="000000"/>
                </a:solidFill>
              </a:rPr>
              <a:t>o</a:t>
            </a:r>
            <a:r>
              <a:rPr lang="tr-TR" sz="2400" b="1" dirty="0" smtClean="0">
                <a:solidFill>
                  <a:srgbClr val="000000"/>
                </a:solidFill>
              </a:rPr>
              <a:t>rta şiddetli AUSS olan hastalarda 6 ay sonra kesilebilir </a:t>
            </a:r>
          </a:p>
        </p:txBody>
      </p:sp>
    </p:spTree>
    <p:extLst>
      <p:ext uri="{BB962C8B-B14F-4D97-AF65-F5344CB8AC3E}">
        <p14:creationId xmlns:p14="http://schemas.microsoft.com/office/powerpoint/2010/main" val="3270845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rgbClr val="FFC000"/>
                </a:solidFill>
              </a:rPr>
              <a:t>Olgu-5</a:t>
            </a:r>
            <a:endParaRPr lang="tr-TR" dirty="0">
              <a:solidFill>
                <a:srgbClr val="FFC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2184975"/>
            <a:ext cx="8229600" cy="3917032"/>
          </a:xfrm>
        </p:spPr>
        <p:txBody>
          <a:bodyPr>
            <a:normAutofit fontScale="92500" lnSpcReduction="10000"/>
          </a:bodyPr>
          <a:lstStyle/>
          <a:p>
            <a:r>
              <a:rPr lang="tr-TR" b="1" dirty="0" smtClean="0">
                <a:solidFill>
                  <a:srgbClr val="000000"/>
                </a:solidFill>
              </a:rPr>
              <a:t>67 yaş</a:t>
            </a:r>
          </a:p>
          <a:p>
            <a:r>
              <a:rPr lang="tr-TR" b="1" dirty="0" smtClean="0">
                <a:solidFill>
                  <a:srgbClr val="000000"/>
                </a:solidFill>
              </a:rPr>
              <a:t>AÜSS (+)</a:t>
            </a:r>
          </a:p>
          <a:p>
            <a:r>
              <a:rPr lang="tr-TR" b="1" dirty="0" smtClean="0">
                <a:solidFill>
                  <a:srgbClr val="000000"/>
                </a:solidFill>
              </a:rPr>
              <a:t>IPSS: 25/4</a:t>
            </a:r>
          </a:p>
          <a:p>
            <a:r>
              <a:rPr lang="tr-TR" b="1" dirty="0" smtClean="0">
                <a:solidFill>
                  <a:srgbClr val="000000"/>
                </a:solidFill>
              </a:rPr>
              <a:t>2 yıldır alfa </a:t>
            </a:r>
            <a:r>
              <a:rPr lang="tr-TR" b="1" dirty="0" err="1" smtClean="0">
                <a:solidFill>
                  <a:srgbClr val="000000"/>
                </a:solidFill>
              </a:rPr>
              <a:t>bloker</a:t>
            </a:r>
            <a:r>
              <a:rPr lang="tr-TR" b="1" dirty="0" smtClean="0">
                <a:solidFill>
                  <a:srgbClr val="000000"/>
                </a:solidFill>
              </a:rPr>
              <a:t>+5 alfa </a:t>
            </a:r>
            <a:r>
              <a:rPr lang="tr-TR" b="1" dirty="0" err="1" smtClean="0">
                <a:solidFill>
                  <a:srgbClr val="000000"/>
                </a:solidFill>
              </a:rPr>
              <a:t>redüktaz</a:t>
            </a:r>
            <a:endParaRPr lang="tr-TR" b="1" dirty="0" smtClean="0">
              <a:solidFill>
                <a:srgbClr val="000000"/>
              </a:solidFill>
            </a:endParaRPr>
          </a:p>
          <a:p>
            <a:r>
              <a:rPr lang="tr-TR" b="1" dirty="0" smtClean="0">
                <a:solidFill>
                  <a:srgbClr val="000000"/>
                </a:solidFill>
              </a:rPr>
              <a:t>Tekrarlayan İYE (+)</a:t>
            </a:r>
          </a:p>
          <a:p>
            <a:r>
              <a:rPr lang="tr-TR" b="1" dirty="0" smtClean="0">
                <a:solidFill>
                  <a:srgbClr val="000000"/>
                </a:solidFill>
              </a:rPr>
              <a:t>TR: adenom kıvamında, 70- 80 </a:t>
            </a:r>
            <a:r>
              <a:rPr lang="tr-TR" b="1" dirty="0" err="1" smtClean="0">
                <a:solidFill>
                  <a:srgbClr val="000000"/>
                </a:solidFill>
              </a:rPr>
              <a:t>cc</a:t>
            </a:r>
            <a:endParaRPr lang="tr-TR" b="1" dirty="0" smtClean="0">
              <a:solidFill>
                <a:srgbClr val="000000"/>
              </a:solidFill>
            </a:endParaRPr>
          </a:p>
          <a:p>
            <a:r>
              <a:rPr lang="tr-TR" b="1" dirty="0" smtClean="0">
                <a:solidFill>
                  <a:srgbClr val="000000"/>
                </a:solidFill>
              </a:rPr>
              <a:t>Yandaş hastalık  yok</a:t>
            </a:r>
          </a:p>
          <a:p>
            <a:endParaRPr lang="tr-TR" b="1" dirty="0" smtClean="0">
              <a:solidFill>
                <a:srgbClr val="000000"/>
              </a:solidFill>
            </a:endParaRPr>
          </a:p>
          <a:p>
            <a:pPr marL="118872" indent="0">
              <a:buNone/>
            </a:pPr>
            <a:r>
              <a:rPr lang="tr-TR" b="1" dirty="0" smtClean="0">
                <a:solidFill>
                  <a:srgbClr val="000000"/>
                </a:solidFill>
              </a:rPr>
              <a:t>Hangi Tetkikleri İstersiniz?</a:t>
            </a:r>
            <a:endParaRPr lang="tr-TR" b="1" dirty="0">
              <a:solidFill>
                <a:srgbClr val="000000"/>
              </a:solidFill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457200" y="5517232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>
                <a:solidFill>
                  <a:schemeClr val="bg1"/>
                </a:solidFill>
              </a:rPr>
              <a:t>Hangi tetkikleri istersiniz?</a:t>
            </a:r>
            <a:endParaRPr lang="tr-T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84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rgbClr val="FFC000"/>
                </a:solidFill>
              </a:rPr>
              <a:t>Olgu- 5</a:t>
            </a:r>
            <a:endParaRPr lang="tr-TR" dirty="0">
              <a:solidFill>
                <a:srgbClr val="FFC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0000"/>
                </a:solidFill>
              </a:rPr>
              <a:t>PSA: 1 </a:t>
            </a:r>
            <a:r>
              <a:rPr lang="tr-TR" b="1" dirty="0" err="1" smtClean="0">
                <a:solidFill>
                  <a:srgbClr val="000000"/>
                </a:solidFill>
              </a:rPr>
              <a:t>ng</a:t>
            </a:r>
            <a:r>
              <a:rPr lang="tr-TR" b="1" dirty="0" smtClean="0">
                <a:solidFill>
                  <a:srgbClr val="000000"/>
                </a:solidFill>
              </a:rPr>
              <a:t>/ml</a:t>
            </a:r>
          </a:p>
          <a:p>
            <a:r>
              <a:rPr lang="tr-TR" b="1" dirty="0" err="1" smtClean="0">
                <a:solidFill>
                  <a:srgbClr val="000000"/>
                </a:solidFill>
              </a:rPr>
              <a:t>Kreatinin</a:t>
            </a:r>
            <a:r>
              <a:rPr lang="tr-TR" b="1" dirty="0" smtClean="0">
                <a:solidFill>
                  <a:srgbClr val="000000"/>
                </a:solidFill>
              </a:rPr>
              <a:t>: 1.2 mg/</a:t>
            </a:r>
            <a:r>
              <a:rPr lang="tr-TR" b="1" dirty="0" err="1" smtClean="0">
                <a:solidFill>
                  <a:srgbClr val="000000"/>
                </a:solidFill>
              </a:rPr>
              <a:t>dl</a:t>
            </a:r>
            <a:endParaRPr lang="tr-TR" b="1" dirty="0" smtClean="0">
              <a:solidFill>
                <a:srgbClr val="000000"/>
              </a:solidFill>
            </a:endParaRPr>
          </a:p>
          <a:p>
            <a:r>
              <a:rPr lang="tr-TR" b="1" dirty="0" smtClean="0">
                <a:solidFill>
                  <a:srgbClr val="000000"/>
                </a:solidFill>
              </a:rPr>
              <a:t>TİT:  15- 20 lökosit</a:t>
            </a:r>
          </a:p>
          <a:p>
            <a:r>
              <a:rPr lang="tr-TR" b="1" dirty="0" err="1" smtClean="0">
                <a:solidFill>
                  <a:srgbClr val="000000"/>
                </a:solidFill>
              </a:rPr>
              <a:t>Üroflow</a:t>
            </a:r>
            <a:r>
              <a:rPr lang="tr-TR" b="1" dirty="0" smtClean="0">
                <a:solidFill>
                  <a:srgbClr val="000000"/>
                </a:solidFill>
              </a:rPr>
              <a:t> </a:t>
            </a:r>
          </a:p>
          <a:p>
            <a:pPr lvl="1"/>
            <a:r>
              <a:rPr lang="tr-TR" b="1" dirty="0" err="1" smtClean="0">
                <a:solidFill>
                  <a:srgbClr val="000000"/>
                </a:solidFill>
              </a:rPr>
              <a:t>Qmax</a:t>
            </a:r>
            <a:r>
              <a:rPr lang="tr-TR" b="1" dirty="0" smtClean="0">
                <a:solidFill>
                  <a:srgbClr val="000000"/>
                </a:solidFill>
              </a:rPr>
              <a:t>: 8 ml/sn, V: 130 </a:t>
            </a:r>
            <a:r>
              <a:rPr lang="tr-TR" b="1" dirty="0" err="1" smtClean="0">
                <a:solidFill>
                  <a:srgbClr val="000000"/>
                </a:solidFill>
              </a:rPr>
              <a:t>cc</a:t>
            </a:r>
            <a:endParaRPr lang="tr-TR" b="1" dirty="0" smtClean="0">
              <a:solidFill>
                <a:srgbClr val="000000"/>
              </a:solidFill>
            </a:endParaRPr>
          </a:p>
          <a:p>
            <a:r>
              <a:rPr lang="tr-TR" b="1" dirty="0" smtClean="0">
                <a:solidFill>
                  <a:srgbClr val="000000"/>
                </a:solidFill>
              </a:rPr>
              <a:t>PMR: 145 </a:t>
            </a:r>
            <a:r>
              <a:rPr lang="tr-TR" b="1" dirty="0" err="1" smtClean="0">
                <a:solidFill>
                  <a:srgbClr val="000000"/>
                </a:solidFill>
              </a:rPr>
              <a:t>cc</a:t>
            </a:r>
            <a:endParaRPr lang="tr-TR" b="1" dirty="0" smtClean="0">
              <a:solidFill>
                <a:srgbClr val="000000"/>
              </a:solidFill>
            </a:endParaRPr>
          </a:p>
          <a:p>
            <a:r>
              <a:rPr lang="tr-TR" b="1" dirty="0" smtClean="0">
                <a:solidFill>
                  <a:srgbClr val="000000"/>
                </a:solidFill>
              </a:rPr>
              <a:t>İdrar Kültürü:  Steril</a:t>
            </a:r>
          </a:p>
          <a:p>
            <a:endParaRPr lang="tr-TR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9499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pPr algn="ctr"/>
            <a:r>
              <a:rPr lang="tr-TR" dirty="0" smtClean="0">
                <a:solidFill>
                  <a:srgbClr val="FFC000"/>
                </a:solidFill>
              </a:rPr>
              <a:t>Ek tetkik?</a:t>
            </a:r>
            <a:endParaRPr lang="tr-TR" dirty="0">
              <a:solidFill>
                <a:srgbClr val="FFC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2740391"/>
            <a:ext cx="8229600" cy="264440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tr-TR" b="1" dirty="0" err="1" smtClean="0">
                <a:solidFill>
                  <a:srgbClr val="000000"/>
                </a:solidFill>
              </a:rPr>
              <a:t>Üriner</a:t>
            </a:r>
            <a:r>
              <a:rPr lang="tr-TR" b="1" dirty="0" smtClean="0">
                <a:solidFill>
                  <a:srgbClr val="000000"/>
                </a:solidFill>
              </a:rPr>
              <a:t> USG: böbrekler normal, mesane normal, prostat: 80 cc, PMR: 125 cc</a:t>
            </a:r>
            <a:endParaRPr lang="tr-TR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446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rgbClr val="FFC000"/>
                </a:solidFill>
              </a:rPr>
              <a:t>Hangi tedaviyi önerirsiniz?</a:t>
            </a:r>
            <a:endParaRPr lang="tr-TR" dirty="0">
              <a:solidFill>
                <a:srgbClr val="FFC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60400" y="2765791"/>
            <a:ext cx="8229600" cy="3050809"/>
          </a:xfrm>
        </p:spPr>
        <p:txBody>
          <a:bodyPr/>
          <a:lstStyle/>
          <a:p>
            <a:r>
              <a:rPr lang="tr-TR" b="1" dirty="0" smtClean="0">
                <a:solidFill>
                  <a:srgbClr val="000000"/>
                </a:solidFill>
              </a:rPr>
              <a:t>TUIP</a:t>
            </a:r>
          </a:p>
          <a:p>
            <a:r>
              <a:rPr lang="tr-TR" b="1" dirty="0" smtClean="0">
                <a:solidFill>
                  <a:srgbClr val="000000"/>
                </a:solidFill>
              </a:rPr>
              <a:t>TURP</a:t>
            </a:r>
          </a:p>
          <a:p>
            <a:r>
              <a:rPr lang="tr-TR" b="1" dirty="0" smtClean="0">
                <a:solidFill>
                  <a:srgbClr val="000000"/>
                </a:solidFill>
              </a:rPr>
              <a:t>TUNA</a:t>
            </a:r>
          </a:p>
          <a:p>
            <a:r>
              <a:rPr lang="tr-TR" b="1" dirty="0" smtClean="0">
                <a:solidFill>
                  <a:srgbClr val="000000"/>
                </a:solidFill>
              </a:rPr>
              <a:t>Açık </a:t>
            </a:r>
            <a:r>
              <a:rPr lang="tr-TR" b="1" dirty="0" err="1" smtClean="0">
                <a:solidFill>
                  <a:srgbClr val="000000"/>
                </a:solidFill>
              </a:rPr>
              <a:t>prostatektomi</a:t>
            </a:r>
            <a:endParaRPr lang="tr-TR" b="1" dirty="0" smtClean="0">
              <a:solidFill>
                <a:srgbClr val="000000"/>
              </a:solidFill>
            </a:endParaRPr>
          </a:p>
          <a:p>
            <a:endParaRPr lang="tr-TR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038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err="1" smtClean="0">
                <a:solidFill>
                  <a:srgbClr val="FFC000"/>
                </a:solidFill>
              </a:rPr>
              <a:t>Konvensiyonel</a:t>
            </a:r>
            <a:r>
              <a:rPr lang="tr-TR" dirty="0" smtClean="0">
                <a:solidFill>
                  <a:srgbClr val="FFC000"/>
                </a:solidFill>
              </a:rPr>
              <a:t> TURP </a:t>
            </a:r>
            <a:endParaRPr lang="tr-TR" dirty="0">
              <a:solidFill>
                <a:srgbClr val="FFC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89040"/>
          </a:xfrm>
        </p:spPr>
        <p:txBody>
          <a:bodyPr/>
          <a:lstStyle/>
          <a:p>
            <a:r>
              <a:rPr lang="tr-TR" b="1" dirty="0" smtClean="0">
                <a:solidFill>
                  <a:srgbClr val="000000"/>
                </a:solidFill>
              </a:rPr>
              <a:t>Operasyon süresi: 95 dakika</a:t>
            </a:r>
          </a:p>
          <a:p>
            <a:r>
              <a:rPr lang="tr-TR" b="1" dirty="0" smtClean="0">
                <a:solidFill>
                  <a:srgbClr val="000000"/>
                </a:solidFill>
              </a:rPr>
              <a:t>Belirgin bir kanama olmadı</a:t>
            </a:r>
          </a:p>
          <a:p>
            <a:r>
              <a:rPr lang="tr-TR" b="1" dirty="0" smtClean="0">
                <a:solidFill>
                  <a:srgbClr val="000000"/>
                </a:solidFill>
              </a:rPr>
              <a:t>Uyanma sırasında</a:t>
            </a:r>
          </a:p>
          <a:p>
            <a:pPr lvl="1"/>
            <a:r>
              <a:rPr lang="tr-TR" b="1" dirty="0" smtClean="0">
                <a:solidFill>
                  <a:srgbClr val="000000"/>
                </a:solidFill>
              </a:rPr>
              <a:t>Uyanmada zorluk</a:t>
            </a:r>
          </a:p>
          <a:p>
            <a:pPr lvl="1"/>
            <a:r>
              <a:rPr lang="tr-TR" b="1" dirty="0" smtClean="0">
                <a:solidFill>
                  <a:srgbClr val="000000"/>
                </a:solidFill>
              </a:rPr>
              <a:t>TA: 200/110</a:t>
            </a:r>
          </a:p>
          <a:p>
            <a:pPr lvl="1"/>
            <a:r>
              <a:rPr lang="tr-TR" b="1" dirty="0" smtClean="0">
                <a:solidFill>
                  <a:srgbClr val="000000"/>
                </a:solidFill>
              </a:rPr>
              <a:t>Nabız: 50</a:t>
            </a:r>
          </a:p>
          <a:p>
            <a:endParaRPr lang="tr-TR" b="1" dirty="0">
              <a:solidFill>
                <a:srgbClr val="000000"/>
              </a:solidFill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395536" y="5085184"/>
            <a:ext cx="32859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smtClean="0">
                <a:solidFill>
                  <a:srgbClr val="000000"/>
                </a:solidFill>
              </a:rPr>
              <a:t>Ne düşünürsünüz?</a:t>
            </a:r>
            <a:endParaRPr lang="tr-TR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416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rgbClr val="FFC000"/>
                </a:solidFill>
              </a:rPr>
              <a:t>Olgu- 5</a:t>
            </a:r>
            <a:endParaRPr lang="tr-TR" dirty="0">
              <a:solidFill>
                <a:srgbClr val="FFC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76872"/>
          </a:xfrm>
        </p:spPr>
        <p:txBody>
          <a:bodyPr/>
          <a:lstStyle/>
          <a:p>
            <a:r>
              <a:rPr lang="tr-TR" b="1" dirty="0" err="1" smtClean="0">
                <a:solidFill>
                  <a:srgbClr val="000000"/>
                </a:solidFill>
              </a:rPr>
              <a:t>Na</a:t>
            </a:r>
            <a:r>
              <a:rPr lang="tr-TR" b="1" dirty="0" smtClean="0">
                <a:solidFill>
                  <a:srgbClr val="000000"/>
                </a:solidFill>
              </a:rPr>
              <a:t>: 122 </a:t>
            </a:r>
            <a:r>
              <a:rPr lang="tr-TR" b="1" dirty="0" err="1" smtClean="0">
                <a:solidFill>
                  <a:srgbClr val="000000"/>
                </a:solidFill>
              </a:rPr>
              <a:t>mEq</a:t>
            </a:r>
            <a:r>
              <a:rPr lang="tr-TR" b="1" dirty="0" smtClean="0">
                <a:solidFill>
                  <a:srgbClr val="000000"/>
                </a:solidFill>
              </a:rPr>
              <a:t>/</a:t>
            </a:r>
            <a:r>
              <a:rPr lang="tr-TR" b="1" dirty="0" err="1" smtClean="0">
                <a:solidFill>
                  <a:srgbClr val="000000"/>
                </a:solidFill>
              </a:rPr>
              <a:t>dL</a:t>
            </a:r>
            <a:endParaRPr lang="tr-TR" b="1" dirty="0" smtClean="0">
              <a:solidFill>
                <a:srgbClr val="000000"/>
              </a:solidFill>
            </a:endParaRPr>
          </a:p>
          <a:p>
            <a:r>
              <a:rPr lang="tr-TR" b="1" dirty="0" smtClean="0">
                <a:solidFill>
                  <a:srgbClr val="000000"/>
                </a:solidFill>
              </a:rPr>
              <a:t>K: 4.3 </a:t>
            </a:r>
            <a:r>
              <a:rPr lang="tr-TR" b="1" dirty="0" err="1" smtClean="0">
                <a:solidFill>
                  <a:srgbClr val="000000"/>
                </a:solidFill>
              </a:rPr>
              <a:t>mEq</a:t>
            </a:r>
            <a:r>
              <a:rPr lang="tr-TR" b="1" dirty="0" smtClean="0">
                <a:solidFill>
                  <a:srgbClr val="000000"/>
                </a:solidFill>
              </a:rPr>
              <a:t>/</a:t>
            </a:r>
            <a:r>
              <a:rPr lang="tr-TR" b="1" dirty="0" err="1" smtClean="0">
                <a:solidFill>
                  <a:srgbClr val="000000"/>
                </a:solidFill>
              </a:rPr>
              <a:t>dL</a:t>
            </a:r>
            <a:endParaRPr lang="tr-TR" b="1" dirty="0">
              <a:solidFill>
                <a:srgbClr val="000000"/>
              </a:solidFill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179512" y="3140968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>
                <a:solidFill>
                  <a:schemeClr val="bg1"/>
                </a:solidFill>
              </a:rPr>
              <a:t>Hangi tedavi?</a:t>
            </a:r>
            <a:endParaRPr lang="tr-TR" sz="3200" dirty="0">
              <a:solidFill>
                <a:schemeClr val="bg1"/>
              </a:solidFill>
            </a:endParaRPr>
          </a:p>
        </p:txBody>
      </p:sp>
      <p:sp>
        <p:nvSpPr>
          <p:cNvPr id="5" name="2 İçerik Yer Tutucusu"/>
          <p:cNvSpPr txBox="1">
            <a:spLocks/>
          </p:cNvSpPr>
          <p:nvPr/>
        </p:nvSpPr>
        <p:spPr>
          <a:xfrm>
            <a:off x="323528" y="3789040"/>
            <a:ext cx="8229600" cy="2332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Hasta %3’lük </a:t>
            </a:r>
            <a:r>
              <a:rPr kumimoji="0" lang="tr-TR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salin</a:t>
            </a:r>
            <a:r>
              <a:rPr kumimoji="0" lang="tr-T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solüsyonu ile başarılı bir şekilde tedavi edildi.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Kateteri</a:t>
            </a:r>
            <a:r>
              <a:rPr kumimoji="0" lang="tr-T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4. günde alındı</a:t>
            </a:r>
            <a:endParaRPr kumimoji="0" lang="tr-TR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121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>
                <a:solidFill>
                  <a:srgbClr val="FFC000"/>
                </a:solidFill>
              </a:rPr>
              <a:t>Hastayı ne zaman değerlendirirsiniz?</a:t>
            </a:r>
            <a:endParaRPr lang="tr-TR" dirty="0">
              <a:solidFill>
                <a:srgbClr val="FFC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06400" y="1775191"/>
            <a:ext cx="8229600" cy="4625609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tr-TR" b="1" dirty="0" smtClean="0">
                <a:solidFill>
                  <a:srgbClr val="000000"/>
                </a:solidFill>
              </a:rPr>
              <a:t>2 hafta sonra</a:t>
            </a:r>
          </a:p>
          <a:p>
            <a:pPr>
              <a:lnSpc>
                <a:spcPct val="200000"/>
              </a:lnSpc>
            </a:pPr>
            <a:r>
              <a:rPr lang="tr-TR" b="1" dirty="0" smtClean="0">
                <a:solidFill>
                  <a:srgbClr val="000000"/>
                </a:solidFill>
              </a:rPr>
              <a:t>4-6 hafta sonra</a:t>
            </a:r>
          </a:p>
          <a:p>
            <a:pPr>
              <a:lnSpc>
                <a:spcPct val="200000"/>
              </a:lnSpc>
            </a:pPr>
            <a:r>
              <a:rPr lang="tr-TR" b="1" dirty="0" smtClean="0">
                <a:solidFill>
                  <a:srgbClr val="000000"/>
                </a:solidFill>
              </a:rPr>
              <a:t>3 ay sonra </a:t>
            </a:r>
          </a:p>
          <a:p>
            <a:pPr>
              <a:lnSpc>
                <a:spcPct val="200000"/>
              </a:lnSpc>
            </a:pPr>
            <a:r>
              <a:rPr lang="tr-TR" b="1" dirty="0" smtClean="0">
                <a:solidFill>
                  <a:srgbClr val="000000"/>
                </a:solidFill>
              </a:rPr>
              <a:t>6 ay sonra</a:t>
            </a:r>
          </a:p>
          <a:p>
            <a:pPr>
              <a:lnSpc>
                <a:spcPct val="200000"/>
              </a:lnSpc>
            </a:pPr>
            <a:endParaRPr lang="tr-TR" b="1" dirty="0" smtClean="0">
              <a:solidFill>
                <a:srgbClr val="000000"/>
              </a:solidFill>
            </a:endParaRPr>
          </a:p>
          <a:p>
            <a:pPr>
              <a:lnSpc>
                <a:spcPct val="200000"/>
              </a:lnSpc>
            </a:pPr>
            <a:endParaRPr lang="tr-TR" b="1" dirty="0">
              <a:solidFill>
                <a:srgbClr val="000000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755576" y="2996952"/>
            <a:ext cx="3024336" cy="720080"/>
          </a:xfrm>
          <a:prstGeom prst="rect">
            <a:avLst/>
          </a:prstGeom>
          <a:solidFill>
            <a:srgbClr val="FF000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6776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tr-TR" dirty="0" smtClean="0">
                <a:solidFill>
                  <a:srgbClr val="FFC000"/>
                </a:solidFill>
              </a:rPr>
              <a:t>Olgu- 5</a:t>
            </a:r>
            <a:endParaRPr lang="tr-TR" dirty="0">
              <a:solidFill>
                <a:srgbClr val="FFC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2906764"/>
            <a:ext cx="4032448" cy="3226792"/>
          </a:xfrm>
        </p:spPr>
        <p:txBody>
          <a:bodyPr/>
          <a:lstStyle/>
          <a:p>
            <a:r>
              <a:rPr lang="tr-TR" b="1" dirty="0" smtClean="0">
                <a:solidFill>
                  <a:srgbClr val="000000"/>
                </a:solidFill>
              </a:rPr>
              <a:t>IPSS: 25</a:t>
            </a:r>
          </a:p>
          <a:p>
            <a:r>
              <a:rPr lang="tr-TR" b="1" dirty="0" err="1" smtClean="0">
                <a:solidFill>
                  <a:srgbClr val="000000"/>
                </a:solidFill>
              </a:rPr>
              <a:t>Üroflow</a:t>
            </a:r>
            <a:r>
              <a:rPr lang="tr-TR" b="1" dirty="0" smtClean="0">
                <a:solidFill>
                  <a:srgbClr val="000000"/>
                </a:solidFill>
              </a:rPr>
              <a:t> </a:t>
            </a:r>
          </a:p>
          <a:p>
            <a:pPr lvl="1"/>
            <a:r>
              <a:rPr lang="tr-TR" b="1" dirty="0" err="1" smtClean="0">
                <a:solidFill>
                  <a:srgbClr val="000000"/>
                </a:solidFill>
              </a:rPr>
              <a:t>Qmax</a:t>
            </a:r>
            <a:r>
              <a:rPr lang="tr-TR" b="1" dirty="0" smtClean="0">
                <a:solidFill>
                  <a:srgbClr val="000000"/>
                </a:solidFill>
              </a:rPr>
              <a:t>: 8 ml/sn</a:t>
            </a:r>
          </a:p>
          <a:p>
            <a:pPr lvl="1"/>
            <a:r>
              <a:rPr lang="tr-TR" b="1" dirty="0" smtClean="0">
                <a:solidFill>
                  <a:srgbClr val="000000"/>
                </a:solidFill>
              </a:rPr>
              <a:t>V: 130 </a:t>
            </a:r>
            <a:r>
              <a:rPr lang="tr-TR" b="1" dirty="0" err="1" smtClean="0">
                <a:solidFill>
                  <a:srgbClr val="000000"/>
                </a:solidFill>
              </a:rPr>
              <a:t>cc</a:t>
            </a:r>
            <a:endParaRPr lang="tr-TR" b="1" dirty="0" smtClean="0">
              <a:solidFill>
                <a:srgbClr val="000000"/>
              </a:solidFill>
            </a:endParaRPr>
          </a:p>
          <a:p>
            <a:r>
              <a:rPr lang="tr-TR" b="1" dirty="0" smtClean="0">
                <a:solidFill>
                  <a:srgbClr val="000000"/>
                </a:solidFill>
              </a:rPr>
              <a:t>PMR: 145 </a:t>
            </a:r>
            <a:r>
              <a:rPr lang="tr-TR" b="1" dirty="0" err="1" smtClean="0">
                <a:solidFill>
                  <a:srgbClr val="000000"/>
                </a:solidFill>
              </a:rPr>
              <a:t>cc</a:t>
            </a:r>
            <a:endParaRPr lang="tr-TR" b="1" dirty="0" smtClean="0">
              <a:solidFill>
                <a:srgbClr val="000000"/>
              </a:solidFill>
            </a:endParaRPr>
          </a:p>
          <a:p>
            <a:endParaRPr lang="tr-TR" b="1" dirty="0" smtClean="0">
              <a:solidFill>
                <a:srgbClr val="000000"/>
              </a:solidFill>
            </a:endParaRPr>
          </a:p>
          <a:p>
            <a:endParaRPr lang="tr-TR" b="1" dirty="0">
              <a:solidFill>
                <a:srgbClr val="000000"/>
              </a:solidFill>
            </a:endParaRPr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5136603" y="2910461"/>
            <a:ext cx="4007397" cy="3243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 smtClean="0">
                <a:solidFill>
                  <a:srgbClr val="000000"/>
                </a:solidFill>
              </a:rPr>
              <a:t>IPSS: 7</a:t>
            </a:r>
          </a:p>
          <a:p>
            <a:r>
              <a:rPr lang="tr-TR" b="1" dirty="0" err="1" smtClean="0">
                <a:solidFill>
                  <a:srgbClr val="000000"/>
                </a:solidFill>
              </a:rPr>
              <a:t>Üroflow</a:t>
            </a:r>
            <a:r>
              <a:rPr lang="tr-TR" b="1" dirty="0" smtClean="0">
                <a:solidFill>
                  <a:srgbClr val="000000"/>
                </a:solidFill>
              </a:rPr>
              <a:t> </a:t>
            </a:r>
          </a:p>
          <a:p>
            <a:pPr lvl="1"/>
            <a:r>
              <a:rPr lang="tr-TR" b="1" dirty="0" err="1" smtClean="0">
                <a:solidFill>
                  <a:srgbClr val="000000"/>
                </a:solidFill>
              </a:rPr>
              <a:t>Qmax</a:t>
            </a:r>
            <a:r>
              <a:rPr lang="tr-TR" b="1" dirty="0" smtClean="0">
                <a:solidFill>
                  <a:srgbClr val="000000"/>
                </a:solidFill>
              </a:rPr>
              <a:t>: 28.3 ml/sn</a:t>
            </a:r>
          </a:p>
          <a:p>
            <a:pPr lvl="1"/>
            <a:r>
              <a:rPr lang="tr-TR" b="1" dirty="0" smtClean="0">
                <a:solidFill>
                  <a:srgbClr val="000000"/>
                </a:solidFill>
              </a:rPr>
              <a:t>V: 220 </a:t>
            </a:r>
            <a:r>
              <a:rPr lang="tr-TR" b="1" dirty="0" err="1" smtClean="0">
                <a:solidFill>
                  <a:srgbClr val="000000"/>
                </a:solidFill>
              </a:rPr>
              <a:t>cc</a:t>
            </a:r>
            <a:endParaRPr lang="tr-TR" b="1" dirty="0" smtClean="0">
              <a:solidFill>
                <a:srgbClr val="000000"/>
              </a:solidFill>
            </a:endParaRPr>
          </a:p>
          <a:p>
            <a:r>
              <a:rPr lang="tr-TR" b="1" dirty="0" smtClean="0">
                <a:solidFill>
                  <a:srgbClr val="000000"/>
                </a:solidFill>
              </a:rPr>
              <a:t>PMR: 20 cc</a:t>
            </a:r>
          </a:p>
          <a:p>
            <a:endParaRPr lang="tr-TR" b="1" dirty="0" smtClean="0">
              <a:solidFill>
                <a:srgbClr val="000000"/>
              </a:solidFill>
            </a:endParaRPr>
          </a:p>
          <a:p>
            <a:endParaRPr lang="tr-TR" b="1" dirty="0">
              <a:solidFill>
                <a:srgbClr val="000000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467544" y="2115017"/>
            <a:ext cx="261141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u="sng" dirty="0" smtClean="0">
                <a:solidFill>
                  <a:srgbClr val="FFC000"/>
                </a:solidFill>
              </a:rPr>
              <a:t>Tedavi Öncesi</a:t>
            </a:r>
            <a:endParaRPr lang="tr-TR" sz="3200" b="1" u="sng" dirty="0">
              <a:solidFill>
                <a:srgbClr val="FFC000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4717978" y="2115017"/>
            <a:ext cx="427793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u="sng" dirty="0" smtClean="0">
                <a:solidFill>
                  <a:srgbClr val="FFC000"/>
                </a:solidFill>
              </a:rPr>
              <a:t>Tedavi sonrası, 6. hafta</a:t>
            </a:r>
            <a:endParaRPr lang="tr-TR" sz="3200" b="1" u="sng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716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rgbClr val="FFC000"/>
                </a:solidFill>
              </a:rPr>
              <a:t>Akılda tutulması gerekenler</a:t>
            </a:r>
            <a:endParaRPr lang="tr-TR" dirty="0">
              <a:solidFill>
                <a:srgbClr val="FFC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03200" y="1600200"/>
            <a:ext cx="8737600" cy="5257800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rgbClr val="000000"/>
                </a:solidFill>
              </a:rPr>
              <a:t>Prostat volümü 30-80 cc arasında olan hastalarda ilk tercih TURP olmalıdır</a:t>
            </a:r>
          </a:p>
          <a:p>
            <a:r>
              <a:rPr lang="tr-TR" b="1" dirty="0" smtClean="0">
                <a:solidFill>
                  <a:srgbClr val="000000"/>
                </a:solidFill>
              </a:rPr>
              <a:t>TUR sendromu operasyon süresi ve prostat büyüklüğü ilişkilidir</a:t>
            </a:r>
          </a:p>
          <a:p>
            <a:r>
              <a:rPr lang="tr-TR" b="1" dirty="0" smtClean="0">
                <a:solidFill>
                  <a:srgbClr val="000000"/>
                </a:solidFill>
              </a:rPr>
              <a:t>Operasyon süresi uzayacak hastalara op sırasında </a:t>
            </a:r>
            <a:r>
              <a:rPr lang="tr-TR" b="1" dirty="0" err="1" smtClean="0">
                <a:solidFill>
                  <a:srgbClr val="000000"/>
                </a:solidFill>
              </a:rPr>
              <a:t>Na</a:t>
            </a:r>
            <a:r>
              <a:rPr lang="tr-TR" b="1" dirty="0" smtClean="0">
                <a:solidFill>
                  <a:srgbClr val="000000"/>
                </a:solidFill>
              </a:rPr>
              <a:t> tayini yapılıp, </a:t>
            </a:r>
            <a:r>
              <a:rPr lang="tr-TR" b="1" dirty="0" err="1" smtClean="0">
                <a:solidFill>
                  <a:srgbClr val="000000"/>
                </a:solidFill>
              </a:rPr>
              <a:t>furasemid</a:t>
            </a:r>
            <a:r>
              <a:rPr lang="tr-TR" b="1" dirty="0" smtClean="0">
                <a:solidFill>
                  <a:srgbClr val="000000"/>
                </a:solidFill>
              </a:rPr>
              <a:t> verilebilir</a:t>
            </a:r>
          </a:p>
          <a:p>
            <a:r>
              <a:rPr lang="tr-TR" b="1" dirty="0" smtClean="0">
                <a:solidFill>
                  <a:srgbClr val="000000"/>
                </a:solidFill>
              </a:rPr>
              <a:t>Cerrahi sonrası hastalar </a:t>
            </a:r>
            <a:r>
              <a:rPr lang="tr-TR" b="1" dirty="0" err="1" smtClean="0">
                <a:solidFill>
                  <a:srgbClr val="000000"/>
                </a:solidFill>
              </a:rPr>
              <a:t>kateter</a:t>
            </a:r>
            <a:r>
              <a:rPr lang="tr-TR" b="1" dirty="0" smtClean="0">
                <a:solidFill>
                  <a:srgbClr val="000000"/>
                </a:solidFill>
              </a:rPr>
              <a:t> alındıktan  4-6 hafta sonra değerlendirilmelidirler</a:t>
            </a:r>
            <a:endParaRPr lang="tr-TR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749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rgbClr val="FFC000"/>
                </a:solidFill>
              </a:rPr>
              <a:t>Olgu- 1</a:t>
            </a:r>
            <a:endParaRPr lang="tr-TR" dirty="0">
              <a:solidFill>
                <a:srgbClr val="FFC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0000"/>
                </a:solidFill>
              </a:rPr>
              <a:t>TİT: 1-2 eritrosit, nadir lökosit</a:t>
            </a:r>
          </a:p>
          <a:p>
            <a:r>
              <a:rPr lang="tr-TR" b="1" dirty="0" smtClean="0">
                <a:solidFill>
                  <a:srgbClr val="000000"/>
                </a:solidFill>
              </a:rPr>
              <a:t>PSA</a:t>
            </a:r>
            <a:r>
              <a:rPr lang="tr-TR" b="1" dirty="0">
                <a:solidFill>
                  <a:srgbClr val="000000"/>
                </a:solidFill>
              </a:rPr>
              <a:t>: 1.2 </a:t>
            </a:r>
            <a:r>
              <a:rPr lang="tr-TR" b="1" dirty="0" err="1">
                <a:solidFill>
                  <a:srgbClr val="000000"/>
                </a:solidFill>
              </a:rPr>
              <a:t>ng</a:t>
            </a:r>
            <a:r>
              <a:rPr lang="tr-TR" b="1" dirty="0">
                <a:solidFill>
                  <a:srgbClr val="000000"/>
                </a:solidFill>
              </a:rPr>
              <a:t>/ml</a:t>
            </a:r>
          </a:p>
          <a:p>
            <a:r>
              <a:rPr lang="tr-TR" b="1" dirty="0" err="1">
                <a:solidFill>
                  <a:srgbClr val="000000"/>
                </a:solidFill>
              </a:rPr>
              <a:t>Kreatinin</a:t>
            </a:r>
            <a:r>
              <a:rPr lang="tr-TR" b="1" dirty="0">
                <a:solidFill>
                  <a:srgbClr val="000000"/>
                </a:solidFill>
              </a:rPr>
              <a:t>: 1.2 </a:t>
            </a:r>
            <a:r>
              <a:rPr lang="tr-TR" b="1" dirty="0" smtClean="0">
                <a:solidFill>
                  <a:srgbClr val="000000"/>
                </a:solidFill>
              </a:rPr>
              <a:t>mg/dl</a:t>
            </a:r>
          </a:p>
          <a:p>
            <a:r>
              <a:rPr lang="tr-TR" b="1" dirty="0" err="1" smtClean="0">
                <a:solidFill>
                  <a:srgbClr val="000000"/>
                </a:solidFill>
              </a:rPr>
              <a:t>Üroflow</a:t>
            </a:r>
            <a:r>
              <a:rPr lang="tr-TR" b="1" dirty="0" smtClean="0">
                <a:solidFill>
                  <a:srgbClr val="000000"/>
                </a:solidFill>
              </a:rPr>
              <a:t>: </a:t>
            </a:r>
            <a:r>
              <a:rPr lang="tr-TR" b="1" dirty="0" err="1" smtClean="0">
                <a:solidFill>
                  <a:srgbClr val="000000"/>
                </a:solidFill>
              </a:rPr>
              <a:t>Qmax</a:t>
            </a:r>
            <a:r>
              <a:rPr lang="tr-TR" b="1" dirty="0" smtClean="0">
                <a:solidFill>
                  <a:srgbClr val="000000"/>
                </a:solidFill>
              </a:rPr>
              <a:t>: 7.1 ml/</a:t>
            </a:r>
            <a:r>
              <a:rPr lang="tr-TR" b="1" dirty="0" err="1" smtClean="0">
                <a:solidFill>
                  <a:srgbClr val="000000"/>
                </a:solidFill>
              </a:rPr>
              <a:t>sn</a:t>
            </a:r>
            <a:r>
              <a:rPr lang="tr-TR" b="1" dirty="0" smtClean="0">
                <a:solidFill>
                  <a:srgbClr val="000000"/>
                </a:solidFill>
              </a:rPr>
              <a:t>, V: 90 cc</a:t>
            </a:r>
          </a:p>
          <a:p>
            <a:r>
              <a:rPr lang="tr-TR" b="1" dirty="0" smtClean="0">
                <a:solidFill>
                  <a:srgbClr val="000000"/>
                </a:solidFill>
              </a:rPr>
              <a:t>PMR: 45 cc</a:t>
            </a:r>
            <a:endParaRPr lang="tr-TR" b="1" dirty="0">
              <a:solidFill>
                <a:srgbClr val="000000"/>
              </a:solidFill>
            </a:endParaRPr>
          </a:p>
          <a:p>
            <a:endParaRPr lang="tr-TR" b="1" dirty="0">
              <a:solidFill>
                <a:srgbClr val="000000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5292080" y="3429000"/>
            <a:ext cx="1908212" cy="648072"/>
          </a:xfrm>
          <a:prstGeom prst="rect">
            <a:avLst/>
          </a:prstGeom>
          <a:solidFill>
            <a:srgbClr val="FF000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467544" y="5445224"/>
            <a:ext cx="744306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3200" b="1" dirty="0" smtClean="0">
                <a:solidFill>
                  <a:srgbClr val="000000"/>
                </a:solidFill>
              </a:rPr>
              <a:t>2. </a:t>
            </a:r>
            <a:r>
              <a:rPr lang="tr-TR" sz="3200" b="1" dirty="0" err="1" smtClean="0">
                <a:solidFill>
                  <a:srgbClr val="000000"/>
                </a:solidFill>
              </a:rPr>
              <a:t>Üroflow</a:t>
            </a:r>
            <a:r>
              <a:rPr lang="tr-TR" sz="3200" b="1" dirty="0" smtClean="0">
                <a:solidFill>
                  <a:srgbClr val="000000"/>
                </a:solidFill>
              </a:rPr>
              <a:t>: </a:t>
            </a:r>
            <a:r>
              <a:rPr lang="tr-TR" sz="3200" b="1" dirty="0" err="1" smtClean="0">
                <a:solidFill>
                  <a:srgbClr val="000000"/>
                </a:solidFill>
              </a:rPr>
              <a:t>Qmax</a:t>
            </a:r>
            <a:r>
              <a:rPr lang="tr-TR" sz="3200" b="1" dirty="0" smtClean="0">
                <a:solidFill>
                  <a:srgbClr val="000000"/>
                </a:solidFill>
              </a:rPr>
              <a:t>: 12.1 ml/</a:t>
            </a:r>
            <a:r>
              <a:rPr lang="tr-TR" sz="3200" b="1" dirty="0" err="1" smtClean="0">
                <a:solidFill>
                  <a:srgbClr val="000000"/>
                </a:solidFill>
              </a:rPr>
              <a:t>sn</a:t>
            </a:r>
            <a:r>
              <a:rPr lang="tr-TR" sz="3200" b="1" dirty="0" smtClean="0">
                <a:solidFill>
                  <a:srgbClr val="000000"/>
                </a:solidFill>
              </a:rPr>
              <a:t>, V: 160 cc</a:t>
            </a:r>
            <a:endParaRPr lang="tr-TR" sz="3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147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rgbClr val="FFC000"/>
                </a:solidFill>
              </a:rPr>
              <a:t>Olgu- 6</a:t>
            </a:r>
            <a:endParaRPr lang="tr-TR" dirty="0">
              <a:solidFill>
                <a:srgbClr val="FFC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1848768"/>
            <a:ext cx="8229600" cy="3845024"/>
          </a:xfrm>
        </p:spPr>
        <p:txBody>
          <a:bodyPr/>
          <a:lstStyle/>
          <a:p>
            <a:r>
              <a:rPr lang="tr-TR" dirty="0" smtClean="0">
                <a:solidFill>
                  <a:srgbClr val="000000"/>
                </a:solidFill>
              </a:rPr>
              <a:t>8</a:t>
            </a:r>
            <a:r>
              <a:rPr lang="tr-TR" b="1" dirty="0" smtClean="0">
                <a:solidFill>
                  <a:srgbClr val="000000"/>
                </a:solidFill>
              </a:rPr>
              <a:t>4 yaş</a:t>
            </a:r>
          </a:p>
          <a:p>
            <a:r>
              <a:rPr lang="tr-TR" b="1" dirty="0" smtClean="0">
                <a:solidFill>
                  <a:srgbClr val="000000"/>
                </a:solidFill>
              </a:rPr>
              <a:t>AÜSS (+)</a:t>
            </a:r>
          </a:p>
          <a:p>
            <a:r>
              <a:rPr lang="tr-TR" b="1" dirty="0" smtClean="0">
                <a:solidFill>
                  <a:srgbClr val="000000"/>
                </a:solidFill>
              </a:rPr>
              <a:t>IPSS: 23</a:t>
            </a:r>
          </a:p>
          <a:p>
            <a:r>
              <a:rPr lang="tr-TR" b="1" dirty="0" smtClean="0">
                <a:solidFill>
                  <a:srgbClr val="000000"/>
                </a:solidFill>
              </a:rPr>
              <a:t>TR: adenom kıvamında, 45- 50 </a:t>
            </a:r>
            <a:r>
              <a:rPr lang="tr-TR" b="1" dirty="0" err="1" smtClean="0">
                <a:solidFill>
                  <a:srgbClr val="000000"/>
                </a:solidFill>
              </a:rPr>
              <a:t>cc</a:t>
            </a:r>
            <a:endParaRPr lang="tr-TR" b="1" dirty="0" smtClean="0">
              <a:solidFill>
                <a:srgbClr val="000000"/>
              </a:solidFill>
            </a:endParaRPr>
          </a:p>
          <a:p>
            <a:r>
              <a:rPr lang="tr-TR" b="1" dirty="0" smtClean="0">
                <a:solidFill>
                  <a:srgbClr val="000000"/>
                </a:solidFill>
              </a:rPr>
              <a:t>10 yıldır alfa </a:t>
            </a:r>
            <a:r>
              <a:rPr lang="tr-TR" b="1" dirty="0" err="1" smtClean="0">
                <a:solidFill>
                  <a:srgbClr val="000000"/>
                </a:solidFill>
              </a:rPr>
              <a:t>bloker</a:t>
            </a:r>
            <a:r>
              <a:rPr lang="tr-TR" b="1" dirty="0" smtClean="0">
                <a:solidFill>
                  <a:srgbClr val="000000"/>
                </a:solidFill>
              </a:rPr>
              <a:t> kullanıyor</a:t>
            </a:r>
          </a:p>
          <a:p>
            <a:r>
              <a:rPr lang="tr-TR" b="1" dirty="0" smtClean="0">
                <a:solidFill>
                  <a:srgbClr val="000000"/>
                </a:solidFill>
              </a:rPr>
              <a:t>KAH, 2 damar </a:t>
            </a:r>
            <a:r>
              <a:rPr lang="tr-TR" b="1" dirty="0" err="1" smtClean="0">
                <a:solidFill>
                  <a:srgbClr val="000000"/>
                </a:solidFill>
              </a:rPr>
              <a:t>stentli</a:t>
            </a:r>
            <a:r>
              <a:rPr lang="tr-TR" b="1" dirty="0" smtClean="0">
                <a:solidFill>
                  <a:srgbClr val="000000"/>
                </a:solidFill>
              </a:rPr>
              <a:t>, </a:t>
            </a:r>
            <a:r>
              <a:rPr lang="tr-TR" b="1" dirty="0" err="1" smtClean="0">
                <a:solidFill>
                  <a:srgbClr val="000000"/>
                </a:solidFill>
              </a:rPr>
              <a:t>coraspin</a:t>
            </a:r>
            <a:r>
              <a:rPr lang="tr-TR" b="1" dirty="0" smtClean="0">
                <a:solidFill>
                  <a:srgbClr val="000000"/>
                </a:solidFill>
              </a:rPr>
              <a:t> kullanmakta</a:t>
            </a:r>
          </a:p>
          <a:p>
            <a:endParaRPr lang="tr-TR" b="1" dirty="0">
              <a:solidFill>
                <a:srgbClr val="000000"/>
              </a:solidFill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611560" y="5373216"/>
            <a:ext cx="44452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smtClean="0">
                <a:solidFill>
                  <a:schemeClr val="bg1"/>
                </a:solidFill>
              </a:rPr>
              <a:t>Hangi tetkikleri istersiniz?</a:t>
            </a:r>
            <a:endParaRPr lang="tr-T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211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rgbClr val="FFC000"/>
                </a:solidFill>
              </a:rPr>
              <a:t>Olgu- 6</a:t>
            </a:r>
            <a:endParaRPr lang="tr-TR" dirty="0">
              <a:solidFill>
                <a:srgbClr val="FFC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err="1" smtClean="0">
                <a:solidFill>
                  <a:srgbClr val="000000"/>
                </a:solidFill>
              </a:rPr>
              <a:t>Kreatinin</a:t>
            </a:r>
            <a:r>
              <a:rPr lang="tr-TR" b="1" dirty="0" smtClean="0">
                <a:solidFill>
                  <a:srgbClr val="000000"/>
                </a:solidFill>
              </a:rPr>
              <a:t>: 1.6</a:t>
            </a:r>
          </a:p>
          <a:p>
            <a:r>
              <a:rPr lang="tr-TR" b="1" dirty="0" err="1" smtClean="0">
                <a:solidFill>
                  <a:srgbClr val="000000"/>
                </a:solidFill>
              </a:rPr>
              <a:t>Üroflow</a:t>
            </a:r>
            <a:r>
              <a:rPr lang="tr-TR" b="1" dirty="0" smtClean="0">
                <a:solidFill>
                  <a:srgbClr val="000000"/>
                </a:solidFill>
              </a:rPr>
              <a:t> </a:t>
            </a:r>
          </a:p>
          <a:p>
            <a:pPr lvl="1"/>
            <a:r>
              <a:rPr lang="tr-TR" b="1" dirty="0" err="1" smtClean="0">
                <a:solidFill>
                  <a:srgbClr val="000000"/>
                </a:solidFill>
              </a:rPr>
              <a:t>Qmax</a:t>
            </a:r>
            <a:r>
              <a:rPr lang="tr-TR" b="1" dirty="0" smtClean="0">
                <a:solidFill>
                  <a:srgbClr val="000000"/>
                </a:solidFill>
              </a:rPr>
              <a:t>: 7 ml/sn</a:t>
            </a:r>
          </a:p>
          <a:p>
            <a:pPr lvl="1"/>
            <a:r>
              <a:rPr lang="tr-TR" b="1" dirty="0" smtClean="0">
                <a:solidFill>
                  <a:srgbClr val="000000"/>
                </a:solidFill>
              </a:rPr>
              <a:t>V: 145 </a:t>
            </a:r>
            <a:r>
              <a:rPr lang="tr-TR" b="1" dirty="0" err="1" smtClean="0">
                <a:solidFill>
                  <a:srgbClr val="000000"/>
                </a:solidFill>
              </a:rPr>
              <a:t>cc</a:t>
            </a:r>
            <a:endParaRPr lang="tr-TR" b="1" dirty="0" smtClean="0">
              <a:solidFill>
                <a:srgbClr val="000000"/>
              </a:solidFill>
            </a:endParaRPr>
          </a:p>
          <a:p>
            <a:r>
              <a:rPr lang="tr-TR" b="1" dirty="0" smtClean="0">
                <a:solidFill>
                  <a:srgbClr val="000000"/>
                </a:solidFill>
              </a:rPr>
              <a:t>PMR: 200 </a:t>
            </a:r>
            <a:r>
              <a:rPr lang="tr-TR" b="1" dirty="0" err="1" smtClean="0">
                <a:solidFill>
                  <a:srgbClr val="000000"/>
                </a:solidFill>
              </a:rPr>
              <a:t>cc</a:t>
            </a:r>
            <a:endParaRPr lang="tr-TR" b="1" dirty="0" smtClean="0">
              <a:solidFill>
                <a:srgbClr val="000000"/>
              </a:solidFill>
            </a:endParaRPr>
          </a:p>
          <a:p>
            <a:r>
              <a:rPr lang="tr-TR" b="1" dirty="0" err="1" smtClean="0">
                <a:solidFill>
                  <a:srgbClr val="000000"/>
                </a:solidFill>
              </a:rPr>
              <a:t>Üriner</a:t>
            </a:r>
            <a:r>
              <a:rPr lang="tr-TR" b="1" dirty="0" smtClean="0">
                <a:solidFill>
                  <a:srgbClr val="000000"/>
                </a:solidFill>
              </a:rPr>
              <a:t> sistem USG: böbrekler normal, prostat 52 </a:t>
            </a:r>
            <a:r>
              <a:rPr lang="tr-TR" b="1" dirty="0" err="1" smtClean="0">
                <a:solidFill>
                  <a:srgbClr val="000000"/>
                </a:solidFill>
              </a:rPr>
              <a:t>cc</a:t>
            </a:r>
            <a:endParaRPr lang="tr-TR" b="1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tr-TR" b="1" dirty="0" smtClean="0">
              <a:solidFill>
                <a:srgbClr val="000000"/>
              </a:solidFill>
            </a:endParaRPr>
          </a:p>
          <a:p>
            <a:endParaRPr lang="tr-TR" b="1" dirty="0">
              <a:solidFill>
                <a:srgbClr val="000000"/>
              </a:solidFill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251520" y="5517232"/>
            <a:ext cx="17938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smtClean="0">
                <a:solidFill>
                  <a:schemeClr val="bg1"/>
                </a:solidFill>
              </a:rPr>
              <a:t>Ek tetkik?</a:t>
            </a:r>
            <a:endParaRPr lang="tr-T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183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rgbClr val="FFC000"/>
                </a:solidFill>
              </a:rPr>
              <a:t>Olgu- 6</a:t>
            </a:r>
            <a:endParaRPr lang="tr-TR" dirty="0">
              <a:solidFill>
                <a:srgbClr val="FFC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80928"/>
          </a:xfrm>
        </p:spPr>
        <p:txBody>
          <a:bodyPr/>
          <a:lstStyle/>
          <a:p>
            <a:r>
              <a:rPr lang="tr-TR" b="1" dirty="0" smtClean="0">
                <a:solidFill>
                  <a:srgbClr val="000000"/>
                </a:solidFill>
              </a:rPr>
              <a:t>Ürodinami</a:t>
            </a:r>
          </a:p>
          <a:p>
            <a:r>
              <a:rPr lang="tr-TR" b="1" dirty="0" smtClean="0">
                <a:solidFill>
                  <a:srgbClr val="000000"/>
                </a:solidFill>
              </a:rPr>
              <a:t>Dolum </a:t>
            </a:r>
            <a:r>
              <a:rPr lang="tr-TR" b="1" dirty="0" err="1" smtClean="0">
                <a:solidFill>
                  <a:srgbClr val="000000"/>
                </a:solidFill>
              </a:rPr>
              <a:t>sistometsi</a:t>
            </a:r>
            <a:r>
              <a:rPr lang="tr-TR" b="1" dirty="0" smtClean="0">
                <a:solidFill>
                  <a:srgbClr val="000000"/>
                </a:solidFill>
              </a:rPr>
              <a:t>: özellik yok</a:t>
            </a:r>
          </a:p>
          <a:p>
            <a:r>
              <a:rPr lang="tr-TR" b="1" dirty="0" smtClean="0">
                <a:solidFill>
                  <a:srgbClr val="000000"/>
                </a:solidFill>
              </a:rPr>
              <a:t>Basınç akım çalışması: </a:t>
            </a:r>
          </a:p>
          <a:p>
            <a:r>
              <a:rPr lang="tr-TR" b="1" dirty="0" err="1" smtClean="0">
                <a:solidFill>
                  <a:srgbClr val="000000"/>
                </a:solidFill>
              </a:rPr>
              <a:t>Qmax</a:t>
            </a:r>
            <a:r>
              <a:rPr lang="tr-TR" b="1" dirty="0" smtClean="0">
                <a:solidFill>
                  <a:srgbClr val="000000"/>
                </a:solidFill>
              </a:rPr>
              <a:t> </a:t>
            </a:r>
            <a:r>
              <a:rPr lang="tr-TR" b="1" dirty="0" err="1" smtClean="0">
                <a:solidFill>
                  <a:srgbClr val="000000"/>
                </a:solidFill>
              </a:rPr>
              <a:t>Pdet</a:t>
            </a:r>
            <a:r>
              <a:rPr lang="tr-TR" b="1" dirty="0" smtClean="0">
                <a:solidFill>
                  <a:srgbClr val="000000"/>
                </a:solidFill>
              </a:rPr>
              <a:t>: 52</a:t>
            </a:r>
            <a:r>
              <a:rPr lang="tr-TR" b="1" dirty="0">
                <a:solidFill>
                  <a:srgbClr val="000000"/>
                </a:solidFill>
              </a:rPr>
              <a:t> </a:t>
            </a:r>
            <a:r>
              <a:rPr lang="tr-TR" b="1" dirty="0" smtClean="0">
                <a:solidFill>
                  <a:srgbClr val="000000"/>
                </a:solidFill>
              </a:rPr>
              <a:t>cmH2O </a:t>
            </a:r>
            <a:endParaRPr lang="tr-TR" b="1" dirty="0">
              <a:solidFill>
                <a:srgbClr val="000000"/>
              </a:solidFill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251520" y="4509120"/>
            <a:ext cx="56424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smtClean="0">
                <a:solidFill>
                  <a:srgbClr val="000000"/>
                </a:solidFill>
              </a:rPr>
              <a:t>Tanı:  </a:t>
            </a:r>
            <a:r>
              <a:rPr lang="tr-TR" sz="3200" b="1" dirty="0" err="1" smtClean="0">
                <a:solidFill>
                  <a:srgbClr val="000000"/>
                </a:solidFill>
              </a:rPr>
              <a:t>infravesikal</a:t>
            </a:r>
            <a:r>
              <a:rPr lang="tr-TR" sz="3200" b="1" dirty="0" smtClean="0">
                <a:solidFill>
                  <a:srgbClr val="000000"/>
                </a:solidFill>
              </a:rPr>
              <a:t> obstrüksiyon</a:t>
            </a:r>
            <a:endParaRPr lang="tr-TR" sz="3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925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rgbClr val="FFC000"/>
                </a:solidFill>
              </a:rPr>
              <a:t>Olgu- 6</a:t>
            </a:r>
            <a:endParaRPr lang="tr-TR" dirty="0">
              <a:solidFill>
                <a:srgbClr val="FFC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868795"/>
            <a:ext cx="8229600" cy="2187209"/>
          </a:xfrm>
        </p:spPr>
        <p:txBody>
          <a:bodyPr/>
          <a:lstStyle/>
          <a:p>
            <a:r>
              <a:rPr lang="tr-TR" b="1" dirty="0" smtClean="0">
                <a:solidFill>
                  <a:srgbClr val="000000"/>
                </a:solidFill>
              </a:rPr>
              <a:t>Anestezi konsültasyonu</a:t>
            </a:r>
          </a:p>
          <a:p>
            <a:r>
              <a:rPr lang="tr-TR" b="1" dirty="0" smtClean="0">
                <a:solidFill>
                  <a:srgbClr val="000000"/>
                </a:solidFill>
              </a:rPr>
              <a:t>Anestezi alabilir ancak </a:t>
            </a:r>
            <a:r>
              <a:rPr lang="tr-TR" b="1" dirty="0" err="1" smtClean="0">
                <a:solidFill>
                  <a:srgbClr val="000000"/>
                </a:solidFill>
              </a:rPr>
              <a:t>antikoagülan</a:t>
            </a:r>
            <a:r>
              <a:rPr lang="tr-TR" b="1" dirty="0" smtClean="0">
                <a:solidFill>
                  <a:srgbClr val="000000"/>
                </a:solidFill>
              </a:rPr>
              <a:t> kesilmemeli</a:t>
            </a:r>
            <a:endParaRPr lang="tr-TR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171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rgbClr val="FFC000"/>
                </a:solidFill>
              </a:rPr>
              <a:t>Hangi tedavi?</a:t>
            </a:r>
            <a:endParaRPr lang="tr-TR" dirty="0">
              <a:solidFill>
                <a:srgbClr val="FFC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2674393"/>
            <a:ext cx="8229600" cy="3142208"/>
          </a:xfrm>
        </p:spPr>
        <p:txBody>
          <a:bodyPr/>
          <a:lstStyle/>
          <a:p>
            <a:r>
              <a:rPr lang="tr-TR" b="1" dirty="0" smtClean="0">
                <a:solidFill>
                  <a:srgbClr val="000000"/>
                </a:solidFill>
              </a:rPr>
              <a:t>TUİP</a:t>
            </a:r>
          </a:p>
          <a:p>
            <a:r>
              <a:rPr lang="tr-TR" b="1" dirty="0" smtClean="0">
                <a:solidFill>
                  <a:srgbClr val="000000"/>
                </a:solidFill>
              </a:rPr>
              <a:t>TURP</a:t>
            </a:r>
          </a:p>
          <a:p>
            <a:r>
              <a:rPr lang="tr-TR" b="1" dirty="0" smtClean="0">
                <a:solidFill>
                  <a:srgbClr val="000000"/>
                </a:solidFill>
              </a:rPr>
              <a:t>Açık </a:t>
            </a:r>
            <a:r>
              <a:rPr lang="tr-TR" b="1" dirty="0" err="1" smtClean="0">
                <a:solidFill>
                  <a:srgbClr val="000000"/>
                </a:solidFill>
              </a:rPr>
              <a:t>Prostatektomi</a:t>
            </a:r>
            <a:endParaRPr lang="tr-TR" b="1" dirty="0" smtClean="0">
              <a:solidFill>
                <a:srgbClr val="000000"/>
              </a:solidFill>
            </a:endParaRPr>
          </a:p>
          <a:p>
            <a:r>
              <a:rPr lang="tr-TR" b="1" dirty="0" smtClean="0">
                <a:solidFill>
                  <a:srgbClr val="000000"/>
                </a:solidFill>
              </a:rPr>
              <a:t>TUMT</a:t>
            </a:r>
          </a:p>
          <a:p>
            <a:r>
              <a:rPr lang="tr-TR" b="1" dirty="0" err="1" smtClean="0">
                <a:solidFill>
                  <a:srgbClr val="000000"/>
                </a:solidFill>
              </a:rPr>
              <a:t>Laser</a:t>
            </a:r>
            <a:r>
              <a:rPr lang="tr-TR" b="1" dirty="0" smtClean="0">
                <a:solidFill>
                  <a:srgbClr val="000000"/>
                </a:solidFill>
              </a:rPr>
              <a:t> </a:t>
            </a:r>
            <a:r>
              <a:rPr lang="tr-TR" b="1" dirty="0" err="1" smtClean="0">
                <a:solidFill>
                  <a:srgbClr val="000000"/>
                </a:solidFill>
              </a:rPr>
              <a:t>prostatektomi</a:t>
            </a:r>
            <a:endParaRPr lang="tr-TR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849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rgbClr val="FFC000"/>
                </a:solidFill>
              </a:rPr>
              <a:t>Akılda tutulması gerekenler</a:t>
            </a:r>
            <a:endParaRPr lang="tr-TR" dirty="0">
              <a:solidFill>
                <a:srgbClr val="FFC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800" b="1" dirty="0" smtClean="0">
                <a:solidFill>
                  <a:srgbClr val="000000"/>
                </a:solidFill>
              </a:rPr>
              <a:t>&lt; 50 veya &gt;80 yaş olan hastalar cerrahi öncesi ürodinami ile değerlendirilmeliler</a:t>
            </a:r>
          </a:p>
          <a:p>
            <a:pPr>
              <a:lnSpc>
                <a:spcPct val="150000"/>
              </a:lnSpc>
            </a:pPr>
            <a:r>
              <a:rPr lang="tr-TR" sz="2800" b="1" dirty="0" smtClean="0">
                <a:solidFill>
                  <a:srgbClr val="000000"/>
                </a:solidFill>
              </a:rPr>
              <a:t>Anestezi alamayacak hastalar  TUNA, TUMT, </a:t>
            </a:r>
            <a:r>
              <a:rPr lang="tr-TR" sz="2800" b="1" dirty="0" err="1" smtClean="0">
                <a:solidFill>
                  <a:srgbClr val="000000"/>
                </a:solidFill>
              </a:rPr>
              <a:t>stent</a:t>
            </a:r>
            <a:r>
              <a:rPr lang="tr-TR" sz="2800" b="1" dirty="0" smtClean="0">
                <a:solidFill>
                  <a:srgbClr val="000000"/>
                </a:solidFill>
              </a:rPr>
              <a:t> bir alternatif olabilir</a:t>
            </a:r>
          </a:p>
          <a:p>
            <a:pPr>
              <a:lnSpc>
                <a:spcPct val="150000"/>
              </a:lnSpc>
            </a:pPr>
            <a:r>
              <a:rPr lang="tr-TR" sz="2800" b="1" dirty="0" err="1" smtClean="0">
                <a:solidFill>
                  <a:srgbClr val="000000"/>
                </a:solidFill>
              </a:rPr>
              <a:t>Antiagren</a:t>
            </a:r>
            <a:r>
              <a:rPr lang="tr-TR" sz="2800" b="1" dirty="0" smtClean="0">
                <a:solidFill>
                  <a:srgbClr val="000000"/>
                </a:solidFill>
              </a:rPr>
              <a:t> kullanan hastaların cerrahi tedavisinde ilk tercih </a:t>
            </a:r>
            <a:r>
              <a:rPr lang="tr-TR" sz="2800" b="1" dirty="0" err="1" smtClean="0">
                <a:solidFill>
                  <a:srgbClr val="000000"/>
                </a:solidFill>
              </a:rPr>
              <a:t>laser</a:t>
            </a:r>
            <a:r>
              <a:rPr lang="tr-TR" sz="2800" b="1" dirty="0" smtClean="0">
                <a:solidFill>
                  <a:srgbClr val="000000"/>
                </a:solidFill>
              </a:rPr>
              <a:t> </a:t>
            </a:r>
            <a:r>
              <a:rPr lang="tr-TR" sz="2800" b="1" dirty="0" err="1" smtClean="0">
                <a:solidFill>
                  <a:srgbClr val="000000"/>
                </a:solidFill>
              </a:rPr>
              <a:t>voparizasyon</a:t>
            </a:r>
            <a:r>
              <a:rPr lang="tr-TR" sz="2800" b="1" dirty="0" smtClean="0">
                <a:solidFill>
                  <a:srgbClr val="000000"/>
                </a:solidFill>
              </a:rPr>
              <a:t> olmalıdır</a:t>
            </a:r>
          </a:p>
          <a:p>
            <a:pPr>
              <a:lnSpc>
                <a:spcPct val="150000"/>
              </a:lnSpc>
            </a:pPr>
            <a:endParaRPr lang="tr-TR" sz="2800" b="1" dirty="0" smtClean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endParaRPr lang="tr-TR"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666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rgbClr val="FFC000"/>
                </a:solidFill>
              </a:rPr>
              <a:t>Olgu- 7</a:t>
            </a:r>
            <a:endParaRPr lang="tr-TR" dirty="0">
              <a:solidFill>
                <a:srgbClr val="FFC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556792"/>
            <a:ext cx="8280920" cy="33843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800" dirty="0" smtClean="0">
                <a:solidFill>
                  <a:srgbClr val="000000"/>
                </a:solidFill>
              </a:rPr>
              <a:t>5</a:t>
            </a:r>
            <a:r>
              <a:rPr lang="tr-TR" sz="2800" b="1" dirty="0" smtClean="0">
                <a:solidFill>
                  <a:srgbClr val="000000"/>
                </a:solidFill>
              </a:rPr>
              <a:t>0 yaş</a:t>
            </a:r>
          </a:p>
          <a:p>
            <a:pPr>
              <a:lnSpc>
                <a:spcPct val="150000"/>
              </a:lnSpc>
            </a:pPr>
            <a:r>
              <a:rPr lang="tr-TR" sz="2800" b="1" dirty="0" smtClean="0">
                <a:solidFill>
                  <a:srgbClr val="000000"/>
                </a:solidFill>
              </a:rPr>
              <a:t>Şikayeti: İdrar yaparken yanma, </a:t>
            </a:r>
            <a:r>
              <a:rPr lang="tr-TR" sz="2800" b="1" dirty="0" err="1" smtClean="0">
                <a:solidFill>
                  <a:srgbClr val="000000"/>
                </a:solidFill>
              </a:rPr>
              <a:t>perineal</a:t>
            </a:r>
            <a:r>
              <a:rPr lang="tr-TR" sz="2800" b="1" dirty="0" smtClean="0">
                <a:solidFill>
                  <a:srgbClr val="000000"/>
                </a:solidFill>
              </a:rPr>
              <a:t> ağrı ve yüksek ateş (39  ͦC)</a:t>
            </a:r>
          </a:p>
          <a:p>
            <a:pPr>
              <a:lnSpc>
                <a:spcPct val="150000"/>
              </a:lnSpc>
            </a:pPr>
            <a:r>
              <a:rPr lang="tr-TR" sz="2800" b="1" dirty="0" smtClean="0">
                <a:solidFill>
                  <a:srgbClr val="000000"/>
                </a:solidFill>
              </a:rPr>
              <a:t>IPSS: 10/2, tedavi almıyor</a:t>
            </a:r>
          </a:p>
          <a:p>
            <a:pPr>
              <a:lnSpc>
                <a:spcPct val="150000"/>
              </a:lnSpc>
            </a:pPr>
            <a:r>
              <a:rPr lang="tr-TR" sz="2800" b="1" dirty="0" smtClean="0">
                <a:solidFill>
                  <a:srgbClr val="000000"/>
                </a:solidFill>
              </a:rPr>
              <a:t>FM: prostat ödemli ve hassas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683568" y="5229200"/>
            <a:ext cx="3201943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3600" dirty="0" smtClean="0">
                <a:solidFill>
                  <a:srgbClr val="000000"/>
                </a:solidFill>
              </a:rPr>
              <a:t>Hangi tetkikler?</a:t>
            </a:r>
            <a:endParaRPr lang="tr-TR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036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rgbClr val="FFC000"/>
                </a:solidFill>
              </a:rPr>
              <a:t>Olgu- 7</a:t>
            </a:r>
            <a:endParaRPr lang="tr-TR" dirty="0">
              <a:solidFill>
                <a:srgbClr val="FFC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b="1" dirty="0">
                <a:solidFill>
                  <a:srgbClr val="000000"/>
                </a:solidFill>
              </a:rPr>
              <a:t>TİT:  bol lökosit</a:t>
            </a:r>
          </a:p>
          <a:p>
            <a:pPr>
              <a:lnSpc>
                <a:spcPct val="150000"/>
              </a:lnSpc>
            </a:pPr>
            <a:r>
              <a:rPr lang="tr-TR" b="1" dirty="0">
                <a:solidFill>
                  <a:srgbClr val="000000"/>
                </a:solidFill>
              </a:rPr>
              <a:t>Tam kan sayımı: 17.000 lökosit, </a:t>
            </a:r>
          </a:p>
          <a:p>
            <a:pPr>
              <a:lnSpc>
                <a:spcPct val="150000"/>
              </a:lnSpc>
            </a:pPr>
            <a:r>
              <a:rPr lang="tr-TR" b="1" dirty="0">
                <a:solidFill>
                  <a:srgbClr val="000000"/>
                </a:solidFill>
              </a:rPr>
              <a:t>CRP: </a:t>
            </a:r>
            <a:r>
              <a:rPr lang="tr-TR" b="1" dirty="0" smtClean="0">
                <a:solidFill>
                  <a:srgbClr val="000000"/>
                </a:solidFill>
              </a:rPr>
              <a:t>28ng/ml</a:t>
            </a:r>
          </a:p>
          <a:p>
            <a:r>
              <a:rPr lang="tr-TR" b="1" dirty="0" err="1" smtClean="0">
                <a:solidFill>
                  <a:srgbClr val="000000"/>
                </a:solidFill>
              </a:rPr>
              <a:t>Kreatinin</a:t>
            </a:r>
            <a:r>
              <a:rPr lang="tr-TR" b="1" dirty="0" smtClean="0">
                <a:solidFill>
                  <a:srgbClr val="000000"/>
                </a:solidFill>
              </a:rPr>
              <a:t>: 1.1</a:t>
            </a:r>
            <a:r>
              <a:rPr lang="tr-TR" b="1" dirty="0">
                <a:solidFill>
                  <a:srgbClr val="000000"/>
                </a:solidFill>
              </a:rPr>
              <a:t>mg/dl</a:t>
            </a:r>
          </a:p>
          <a:p>
            <a:pPr>
              <a:lnSpc>
                <a:spcPct val="150000"/>
              </a:lnSpc>
            </a:pPr>
            <a:r>
              <a:rPr lang="tr-TR" b="1" dirty="0" smtClean="0">
                <a:solidFill>
                  <a:srgbClr val="000000"/>
                </a:solidFill>
              </a:rPr>
              <a:t>PSA: 38 (6 ay önceki PSA: 1.2)</a:t>
            </a:r>
            <a:endParaRPr lang="tr-TR" b="1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endParaRPr lang="tr-TR" b="1" dirty="0">
              <a:solidFill>
                <a:srgbClr val="000000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79512" y="5819078"/>
            <a:ext cx="39825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 smtClean="0">
                <a:solidFill>
                  <a:srgbClr val="000000"/>
                </a:solidFill>
              </a:rPr>
              <a:t>Olası tanınız nedir</a:t>
            </a:r>
            <a:r>
              <a:rPr lang="tr-TR" sz="3600" b="1" dirty="0">
                <a:solidFill>
                  <a:srgbClr val="0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41550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dirty="0" smtClean="0">
                <a:solidFill>
                  <a:srgbClr val="FFC000"/>
                </a:solidFill>
              </a:rPr>
              <a:t>Bir sonraki adımda hangi tetkikler?</a:t>
            </a:r>
            <a:endParaRPr lang="tr-TR" sz="3200" dirty="0">
              <a:solidFill>
                <a:srgbClr val="FFC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48498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70000"/>
              </a:lnSpc>
            </a:pPr>
            <a:r>
              <a:rPr lang="tr-TR" sz="2800" b="1" dirty="0" smtClean="0">
                <a:solidFill>
                  <a:srgbClr val="000000"/>
                </a:solidFill>
              </a:rPr>
              <a:t>Orta akım idrar kültürü</a:t>
            </a:r>
          </a:p>
          <a:p>
            <a:pPr>
              <a:lnSpc>
                <a:spcPct val="170000"/>
              </a:lnSpc>
            </a:pPr>
            <a:r>
              <a:rPr lang="tr-TR" sz="2800" b="1" dirty="0" smtClean="0">
                <a:solidFill>
                  <a:srgbClr val="000000"/>
                </a:solidFill>
              </a:rPr>
              <a:t>Kan kültürü</a:t>
            </a:r>
          </a:p>
          <a:p>
            <a:pPr>
              <a:lnSpc>
                <a:spcPct val="170000"/>
              </a:lnSpc>
            </a:pPr>
            <a:r>
              <a:rPr lang="tr-TR" sz="2800" b="1" dirty="0" smtClean="0">
                <a:solidFill>
                  <a:srgbClr val="000000"/>
                </a:solidFill>
              </a:rPr>
              <a:t>2 tüp testi (prostat masajı öncesi ve sonrası)</a:t>
            </a:r>
          </a:p>
          <a:p>
            <a:pPr>
              <a:lnSpc>
                <a:spcPct val="170000"/>
              </a:lnSpc>
            </a:pPr>
            <a:r>
              <a:rPr lang="tr-TR" sz="2800" b="1" dirty="0" smtClean="0">
                <a:solidFill>
                  <a:srgbClr val="000000"/>
                </a:solidFill>
              </a:rPr>
              <a:t>TRUS</a:t>
            </a:r>
          </a:p>
          <a:p>
            <a:pPr>
              <a:lnSpc>
                <a:spcPct val="170000"/>
              </a:lnSpc>
            </a:pPr>
            <a:r>
              <a:rPr lang="tr-TR" sz="2800" b="1" dirty="0" smtClean="0">
                <a:solidFill>
                  <a:srgbClr val="000000"/>
                </a:solidFill>
              </a:rPr>
              <a:t>Batın MR</a:t>
            </a:r>
            <a:endParaRPr lang="tr-TR" sz="2800" b="1" dirty="0">
              <a:solidFill>
                <a:srgbClr val="000000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755576" y="1700808"/>
            <a:ext cx="4176464" cy="576064"/>
          </a:xfrm>
          <a:prstGeom prst="rect">
            <a:avLst/>
          </a:prstGeom>
          <a:solidFill>
            <a:srgbClr val="FF000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1115616" y="5157192"/>
            <a:ext cx="705678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tr-TR" sz="2400" b="1" dirty="0" err="1" smtClean="0">
                <a:solidFill>
                  <a:srgbClr val="000000"/>
                </a:solidFill>
              </a:rPr>
              <a:t>Üriner</a:t>
            </a:r>
            <a:r>
              <a:rPr lang="tr-TR" sz="2400" b="1" dirty="0" smtClean="0">
                <a:solidFill>
                  <a:srgbClr val="000000"/>
                </a:solidFill>
              </a:rPr>
              <a:t> </a:t>
            </a:r>
            <a:r>
              <a:rPr lang="tr-TR" sz="2400" b="1" dirty="0" err="1" smtClean="0">
                <a:solidFill>
                  <a:srgbClr val="000000"/>
                </a:solidFill>
              </a:rPr>
              <a:t>kateterizasyon</a:t>
            </a:r>
            <a:r>
              <a:rPr lang="tr-TR" sz="2400" b="1" dirty="0" smtClean="0">
                <a:solidFill>
                  <a:srgbClr val="000000"/>
                </a:solidFill>
              </a:rPr>
              <a:t> gerekli mi?</a:t>
            </a:r>
          </a:p>
          <a:p>
            <a:pPr>
              <a:lnSpc>
                <a:spcPct val="200000"/>
              </a:lnSpc>
            </a:pPr>
            <a:r>
              <a:rPr lang="tr-TR" sz="2400" b="1" dirty="0" smtClean="0">
                <a:solidFill>
                  <a:srgbClr val="000000"/>
                </a:solidFill>
              </a:rPr>
              <a:t>Hangi tip </a:t>
            </a:r>
            <a:r>
              <a:rPr lang="tr-TR" sz="2400" b="1" dirty="0" err="1" smtClean="0">
                <a:solidFill>
                  <a:srgbClr val="000000"/>
                </a:solidFill>
              </a:rPr>
              <a:t>kateterizasyon</a:t>
            </a:r>
            <a:r>
              <a:rPr lang="tr-TR" sz="2400" b="1" dirty="0" smtClean="0">
                <a:solidFill>
                  <a:srgbClr val="000000"/>
                </a:solidFill>
              </a:rPr>
              <a:t> (</a:t>
            </a:r>
            <a:r>
              <a:rPr lang="tr-TR" sz="2400" b="1" dirty="0" err="1" smtClean="0">
                <a:solidFill>
                  <a:srgbClr val="000000"/>
                </a:solidFill>
              </a:rPr>
              <a:t>uretral</a:t>
            </a:r>
            <a:r>
              <a:rPr lang="tr-TR" sz="2400" b="1" dirty="0" smtClean="0">
                <a:solidFill>
                  <a:srgbClr val="000000"/>
                </a:solidFill>
              </a:rPr>
              <a:t>?, </a:t>
            </a:r>
            <a:r>
              <a:rPr lang="tr-TR" sz="2400" b="1" dirty="0" err="1" smtClean="0">
                <a:solidFill>
                  <a:srgbClr val="000000"/>
                </a:solidFill>
              </a:rPr>
              <a:t>suprapubik</a:t>
            </a:r>
            <a:r>
              <a:rPr lang="tr-TR" sz="2400" b="1" dirty="0" smtClean="0">
                <a:solidFill>
                  <a:srgbClr val="000000"/>
                </a:solidFill>
              </a:rPr>
              <a:t>?)</a:t>
            </a:r>
            <a:endParaRPr lang="tr-TR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486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rgbClr val="FFC000"/>
                </a:solidFill>
              </a:rPr>
              <a:t>Hangi tedaviyi önerirsiniz?</a:t>
            </a:r>
            <a:endParaRPr lang="tr-TR" dirty="0">
              <a:solidFill>
                <a:srgbClr val="FFC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err="1" smtClean="0">
                <a:solidFill>
                  <a:srgbClr val="000000"/>
                </a:solidFill>
              </a:rPr>
              <a:t>Florokinolonlar</a:t>
            </a:r>
            <a:endParaRPr lang="tr-TR" b="1" dirty="0" smtClean="0">
              <a:solidFill>
                <a:srgbClr val="000000"/>
              </a:solidFill>
            </a:endParaRPr>
          </a:p>
          <a:p>
            <a:r>
              <a:rPr lang="tr-TR" b="1" dirty="0" smtClean="0">
                <a:solidFill>
                  <a:srgbClr val="000000"/>
                </a:solidFill>
              </a:rPr>
              <a:t>3. kuşak </a:t>
            </a:r>
            <a:r>
              <a:rPr lang="tr-TR" b="1" dirty="0" err="1" smtClean="0">
                <a:solidFill>
                  <a:srgbClr val="000000"/>
                </a:solidFill>
              </a:rPr>
              <a:t>sefalosporin</a:t>
            </a:r>
            <a:endParaRPr lang="tr-TR" b="1" dirty="0" smtClean="0">
              <a:solidFill>
                <a:srgbClr val="000000"/>
              </a:solidFill>
            </a:endParaRPr>
          </a:p>
          <a:p>
            <a:r>
              <a:rPr lang="tr-TR" b="1" dirty="0" smtClean="0">
                <a:solidFill>
                  <a:srgbClr val="000000"/>
                </a:solidFill>
              </a:rPr>
              <a:t>1. kuşak </a:t>
            </a:r>
            <a:r>
              <a:rPr lang="tr-TR" b="1" dirty="0" err="1" smtClean="0">
                <a:solidFill>
                  <a:srgbClr val="000000"/>
                </a:solidFill>
              </a:rPr>
              <a:t>sefalosporin</a:t>
            </a:r>
            <a:endParaRPr lang="tr-TR" b="1" dirty="0" smtClean="0">
              <a:solidFill>
                <a:srgbClr val="000000"/>
              </a:solidFill>
            </a:endParaRPr>
          </a:p>
          <a:p>
            <a:r>
              <a:rPr lang="tr-TR" b="1" dirty="0" err="1" smtClean="0">
                <a:solidFill>
                  <a:srgbClr val="000000"/>
                </a:solidFill>
              </a:rPr>
              <a:t>Eritromisin</a:t>
            </a:r>
            <a:endParaRPr lang="tr-TR" b="1" dirty="0">
              <a:solidFill>
                <a:srgbClr val="000000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755576" y="4941168"/>
            <a:ext cx="705678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tr-TR" sz="2400" b="1" dirty="0" err="1" smtClean="0">
                <a:solidFill>
                  <a:srgbClr val="000000"/>
                </a:solidFill>
              </a:rPr>
              <a:t>Üriner</a:t>
            </a:r>
            <a:r>
              <a:rPr lang="tr-TR" sz="2400" b="1" dirty="0" smtClean="0">
                <a:solidFill>
                  <a:srgbClr val="000000"/>
                </a:solidFill>
              </a:rPr>
              <a:t> </a:t>
            </a:r>
            <a:r>
              <a:rPr lang="tr-TR" sz="2400" b="1" dirty="0" err="1" smtClean="0">
                <a:solidFill>
                  <a:srgbClr val="000000"/>
                </a:solidFill>
              </a:rPr>
              <a:t>kateterizasyon</a:t>
            </a:r>
            <a:r>
              <a:rPr lang="tr-TR" sz="2400" b="1" dirty="0" smtClean="0">
                <a:solidFill>
                  <a:srgbClr val="000000"/>
                </a:solidFill>
              </a:rPr>
              <a:t> gerekli mi?</a:t>
            </a:r>
          </a:p>
          <a:p>
            <a:pPr>
              <a:lnSpc>
                <a:spcPct val="200000"/>
              </a:lnSpc>
            </a:pPr>
            <a:r>
              <a:rPr lang="tr-TR" sz="2400" b="1" dirty="0" smtClean="0">
                <a:solidFill>
                  <a:srgbClr val="000000"/>
                </a:solidFill>
              </a:rPr>
              <a:t>Hangi tip </a:t>
            </a:r>
            <a:r>
              <a:rPr lang="tr-TR" sz="2400" b="1" dirty="0" err="1" smtClean="0">
                <a:solidFill>
                  <a:srgbClr val="000000"/>
                </a:solidFill>
              </a:rPr>
              <a:t>kateterizasyon</a:t>
            </a:r>
            <a:r>
              <a:rPr lang="tr-TR" sz="2400" b="1" dirty="0" smtClean="0">
                <a:solidFill>
                  <a:srgbClr val="000000"/>
                </a:solidFill>
              </a:rPr>
              <a:t> (</a:t>
            </a:r>
            <a:r>
              <a:rPr lang="tr-TR" sz="2400" b="1" dirty="0" err="1" smtClean="0">
                <a:solidFill>
                  <a:srgbClr val="000000"/>
                </a:solidFill>
              </a:rPr>
              <a:t>uretral</a:t>
            </a:r>
            <a:r>
              <a:rPr lang="tr-TR" sz="2400" b="1" dirty="0" smtClean="0">
                <a:solidFill>
                  <a:srgbClr val="000000"/>
                </a:solidFill>
              </a:rPr>
              <a:t>?, </a:t>
            </a:r>
            <a:r>
              <a:rPr lang="tr-TR" sz="2400" b="1" dirty="0" err="1" smtClean="0">
                <a:solidFill>
                  <a:srgbClr val="000000"/>
                </a:solidFill>
              </a:rPr>
              <a:t>suprapubik</a:t>
            </a:r>
            <a:r>
              <a:rPr lang="tr-TR" sz="2400" b="1" dirty="0" smtClean="0">
                <a:solidFill>
                  <a:srgbClr val="000000"/>
                </a:solidFill>
              </a:rPr>
              <a:t>?)</a:t>
            </a:r>
            <a:endParaRPr lang="tr-TR" sz="2400" b="1" dirty="0">
              <a:solidFill>
                <a:srgbClr val="000000"/>
              </a:solidFill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899592" y="4365104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>
                <a:solidFill>
                  <a:srgbClr val="000000"/>
                </a:solidFill>
              </a:rPr>
              <a:t>Aminoglikozid</a:t>
            </a:r>
            <a:r>
              <a:rPr lang="tr-TR" sz="2800" b="1" dirty="0" smtClean="0">
                <a:solidFill>
                  <a:srgbClr val="000000"/>
                </a:solidFill>
              </a:rPr>
              <a:t> ile kombinasyon?</a:t>
            </a:r>
            <a:endParaRPr lang="tr-TR"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455012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rgbClr val="FFC000"/>
                </a:solidFill>
              </a:rPr>
              <a:t>Olgu- 1</a:t>
            </a:r>
            <a:endParaRPr lang="tr-TR" dirty="0">
              <a:solidFill>
                <a:srgbClr val="FFC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3048001"/>
            <a:ext cx="8229600" cy="2362199"/>
          </a:xfrm>
        </p:spPr>
        <p:txBody>
          <a:bodyPr>
            <a:noAutofit/>
          </a:bodyPr>
          <a:lstStyle/>
          <a:p>
            <a:r>
              <a:rPr lang="tr-TR" sz="5400" b="1" dirty="0" smtClean="0">
                <a:solidFill>
                  <a:srgbClr val="000000"/>
                </a:solidFill>
              </a:rPr>
              <a:t>Ek tetkik?</a:t>
            </a:r>
          </a:p>
          <a:p>
            <a:pPr lvl="1"/>
            <a:r>
              <a:rPr lang="tr-TR" sz="4000" b="1" dirty="0" err="1" smtClean="0">
                <a:solidFill>
                  <a:srgbClr val="000000"/>
                </a:solidFill>
              </a:rPr>
              <a:t>Uriner</a:t>
            </a:r>
            <a:r>
              <a:rPr lang="tr-TR" sz="4000" b="1" dirty="0" smtClean="0">
                <a:solidFill>
                  <a:srgbClr val="000000"/>
                </a:solidFill>
              </a:rPr>
              <a:t> USG??</a:t>
            </a:r>
          </a:p>
          <a:p>
            <a:pPr lvl="1"/>
            <a:r>
              <a:rPr lang="tr-TR" sz="4000" b="1" dirty="0" err="1" smtClean="0">
                <a:solidFill>
                  <a:srgbClr val="000000"/>
                </a:solidFill>
              </a:rPr>
              <a:t>Ürodinami</a:t>
            </a:r>
            <a:r>
              <a:rPr lang="tr-TR" sz="4000" b="1" dirty="0" smtClean="0">
                <a:solidFill>
                  <a:srgbClr val="000000"/>
                </a:solidFill>
              </a:rPr>
              <a:t>??</a:t>
            </a:r>
          </a:p>
          <a:p>
            <a:endParaRPr lang="tr-TR" sz="4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742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dirty="0" smtClean="0">
                <a:solidFill>
                  <a:srgbClr val="FFC000"/>
                </a:solidFill>
              </a:rPr>
              <a:t>Olgu- 7</a:t>
            </a:r>
            <a:endParaRPr lang="tr-TR" dirty="0">
              <a:solidFill>
                <a:srgbClr val="FFC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08720"/>
          </a:xfrm>
        </p:spPr>
        <p:txBody>
          <a:bodyPr/>
          <a:lstStyle/>
          <a:p>
            <a:r>
              <a:rPr lang="tr-TR" b="1" dirty="0" smtClean="0">
                <a:solidFill>
                  <a:srgbClr val="000000"/>
                </a:solidFill>
              </a:rPr>
              <a:t>3. kuşak </a:t>
            </a:r>
            <a:r>
              <a:rPr lang="tr-TR" b="1" dirty="0" err="1" smtClean="0">
                <a:solidFill>
                  <a:srgbClr val="000000"/>
                </a:solidFill>
              </a:rPr>
              <a:t>sepalosporin</a:t>
            </a:r>
            <a:r>
              <a:rPr lang="tr-TR" b="1" dirty="0" smtClean="0">
                <a:solidFill>
                  <a:srgbClr val="000000"/>
                </a:solidFill>
              </a:rPr>
              <a:t>+</a:t>
            </a:r>
            <a:r>
              <a:rPr lang="tr-TR" b="1" dirty="0" err="1" smtClean="0">
                <a:solidFill>
                  <a:srgbClr val="000000"/>
                </a:solidFill>
              </a:rPr>
              <a:t>Aminoglikozid</a:t>
            </a:r>
            <a:endParaRPr lang="tr-TR" b="1" dirty="0">
              <a:solidFill>
                <a:srgbClr val="000000"/>
              </a:solidFill>
            </a:endParaRPr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467544" y="3789040"/>
            <a:ext cx="8229600" cy="244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tr-TR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AB değişimi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sz="3200" b="1" dirty="0" smtClean="0">
                <a:solidFill>
                  <a:srgbClr val="000000"/>
                </a:solidFill>
              </a:rPr>
              <a:t>TRUS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tr-TR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323528" y="2852936"/>
            <a:ext cx="671269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 err="1" smtClean="0">
                <a:solidFill>
                  <a:schemeClr val="accent1"/>
                </a:solidFill>
              </a:rPr>
              <a:t>Postoperatif</a:t>
            </a:r>
            <a:r>
              <a:rPr lang="tr-TR" sz="3200" b="1" dirty="0" smtClean="0">
                <a:solidFill>
                  <a:schemeClr val="accent1"/>
                </a:solidFill>
              </a:rPr>
              <a:t>  3. gün devam eden ateş </a:t>
            </a:r>
          </a:p>
          <a:p>
            <a:r>
              <a:rPr lang="tr-TR" sz="3200" b="1" dirty="0" smtClean="0">
                <a:solidFill>
                  <a:schemeClr val="accent1"/>
                </a:solidFill>
              </a:rPr>
              <a:t>Sonraki adım ne olmalı?</a:t>
            </a:r>
            <a:endParaRPr lang="tr-TR" sz="3200" b="1" dirty="0">
              <a:solidFill>
                <a:schemeClr val="accent1"/>
              </a:solidFill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2555776" y="4941168"/>
            <a:ext cx="5616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 smtClean="0">
                <a:solidFill>
                  <a:srgbClr val="000000"/>
                </a:solidFill>
              </a:rPr>
              <a:t>Postat</a:t>
            </a:r>
            <a:r>
              <a:rPr lang="tr-TR" sz="2400" b="1" dirty="0" smtClean="0">
                <a:solidFill>
                  <a:srgbClr val="000000"/>
                </a:solidFill>
              </a:rPr>
              <a:t> </a:t>
            </a:r>
            <a:r>
              <a:rPr lang="tr-TR" sz="2400" b="1" dirty="0" err="1" smtClean="0">
                <a:solidFill>
                  <a:srgbClr val="000000"/>
                </a:solidFill>
              </a:rPr>
              <a:t>posteriorunda</a:t>
            </a:r>
            <a:r>
              <a:rPr lang="tr-TR" sz="2400" b="1" dirty="0" smtClean="0">
                <a:solidFill>
                  <a:srgbClr val="000000"/>
                </a:solidFill>
              </a:rPr>
              <a:t> 2 cm </a:t>
            </a:r>
            <a:r>
              <a:rPr lang="tr-TR" sz="2400" b="1" dirty="0" err="1" smtClean="0">
                <a:solidFill>
                  <a:srgbClr val="000000"/>
                </a:solidFill>
              </a:rPr>
              <a:t>abse</a:t>
            </a:r>
            <a:r>
              <a:rPr lang="tr-TR" sz="2400" b="1" dirty="0" smtClean="0">
                <a:solidFill>
                  <a:srgbClr val="000000"/>
                </a:solidFill>
              </a:rPr>
              <a:t> ile uyumlu görünüm</a:t>
            </a:r>
            <a:endParaRPr lang="tr-TR" sz="2400" b="1" dirty="0">
              <a:solidFill>
                <a:srgbClr val="000000"/>
              </a:solidFill>
            </a:endParaRPr>
          </a:p>
        </p:txBody>
      </p:sp>
      <p:cxnSp>
        <p:nvCxnSpPr>
          <p:cNvPr id="8" name="7 Düz Ok Bağlayıcısı"/>
          <p:cNvCxnSpPr/>
          <p:nvPr/>
        </p:nvCxnSpPr>
        <p:spPr>
          <a:xfrm>
            <a:off x="1907704" y="5229200"/>
            <a:ext cx="64807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1690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rgbClr val="FFC000"/>
                </a:solidFill>
              </a:rPr>
              <a:t>Akılda tutulması gerekenler</a:t>
            </a:r>
            <a:endParaRPr lang="tr-TR" dirty="0">
              <a:solidFill>
                <a:srgbClr val="FFC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tr-TR" sz="2400" b="1" dirty="0" smtClean="0">
                <a:solidFill>
                  <a:srgbClr val="000000"/>
                </a:solidFill>
              </a:rPr>
              <a:t>Akut </a:t>
            </a:r>
            <a:r>
              <a:rPr lang="tr-TR" sz="2400" b="1" dirty="0" err="1" smtClean="0">
                <a:solidFill>
                  <a:srgbClr val="000000"/>
                </a:solidFill>
              </a:rPr>
              <a:t>prostatitli</a:t>
            </a:r>
            <a:r>
              <a:rPr lang="tr-TR" sz="2400" b="1" dirty="0" smtClean="0">
                <a:solidFill>
                  <a:srgbClr val="000000"/>
                </a:solidFill>
              </a:rPr>
              <a:t> hastalarda TR nazikçe yapılabilir ancak prostat masajı kesinlikle yapılmamalıdır</a:t>
            </a:r>
          </a:p>
          <a:p>
            <a:pPr>
              <a:lnSpc>
                <a:spcPct val="200000"/>
              </a:lnSpc>
            </a:pPr>
            <a:r>
              <a:rPr lang="tr-TR" sz="2400" b="1" dirty="0" smtClean="0">
                <a:solidFill>
                  <a:srgbClr val="000000"/>
                </a:solidFill>
              </a:rPr>
              <a:t>Tanı için bazal değerlendirmelere ek olarak orta akım idrar kültürü genellikle yeterlidir. </a:t>
            </a:r>
          </a:p>
          <a:p>
            <a:pPr>
              <a:lnSpc>
                <a:spcPct val="200000"/>
              </a:lnSpc>
            </a:pPr>
            <a:r>
              <a:rPr lang="tr-TR" sz="2400" b="1" dirty="0" err="1" smtClean="0">
                <a:solidFill>
                  <a:srgbClr val="000000"/>
                </a:solidFill>
              </a:rPr>
              <a:t>Sepsis</a:t>
            </a:r>
            <a:r>
              <a:rPr lang="tr-TR" sz="2400" b="1" dirty="0" smtClean="0">
                <a:solidFill>
                  <a:srgbClr val="000000"/>
                </a:solidFill>
              </a:rPr>
              <a:t> bulguları olan hastalarda kan kültürü yapılmalıdır</a:t>
            </a:r>
            <a:endParaRPr lang="tr-TR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078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rgbClr val="FFC000"/>
                </a:solidFill>
              </a:rPr>
              <a:t>Akılda tutulması gerekenler</a:t>
            </a:r>
            <a:endParaRPr lang="tr-TR" dirty="0">
              <a:solidFill>
                <a:srgbClr val="FFC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600200"/>
            <a:ext cx="8964488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tr-TR" sz="2400" b="1" dirty="0" smtClean="0">
                <a:solidFill>
                  <a:srgbClr val="000000"/>
                </a:solidFill>
              </a:rPr>
              <a:t>Akut </a:t>
            </a:r>
            <a:r>
              <a:rPr lang="tr-TR" sz="2400" b="1" dirty="0" err="1" smtClean="0">
                <a:solidFill>
                  <a:srgbClr val="000000"/>
                </a:solidFill>
              </a:rPr>
              <a:t>bakterial</a:t>
            </a:r>
            <a:r>
              <a:rPr lang="tr-TR" sz="2400" b="1" dirty="0" smtClean="0">
                <a:solidFill>
                  <a:srgbClr val="000000"/>
                </a:solidFill>
              </a:rPr>
              <a:t> </a:t>
            </a:r>
            <a:r>
              <a:rPr lang="tr-TR" sz="2400" b="1" dirty="0" err="1" smtClean="0">
                <a:solidFill>
                  <a:srgbClr val="000000"/>
                </a:solidFill>
              </a:rPr>
              <a:t>prostatitli</a:t>
            </a:r>
            <a:r>
              <a:rPr lang="tr-TR" sz="2400" b="1" dirty="0" smtClean="0">
                <a:solidFill>
                  <a:srgbClr val="000000"/>
                </a:solidFill>
              </a:rPr>
              <a:t> hastaların %10’unda </a:t>
            </a:r>
            <a:r>
              <a:rPr lang="tr-TR" sz="2400" b="1" dirty="0" err="1" smtClean="0">
                <a:solidFill>
                  <a:srgbClr val="000000"/>
                </a:solidFill>
              </a:rPr>
              <a:t>üriner</a:t>
            </a:r>
            <a:r>
              <a:rPr lang="tr-TR" sz="2400" b="1" dirty="0" smtClean="0">
                <a:solidFill>
                  <a:srgbClr val="000000"/>
                </a:solidFill>
              </a:rPr>
              <a:t> </a:t>
            </a:r>
            <a:r>
              <a:rPr lang="tr-TR" sz="2400" b="1" dirty="0" err="1" smtClean="0">
                <a:solidFill>
                  <a:srgbClr val="000000"/>
                </a:solidFill>
              </a:rPr>
              <a:t>retansiyon</a:t>
            </a:r>
            <a:r>
              <a:rPr lang="tr-TR" sz="2400" b="1" dirty="0" smtClean="0">
                <a:solidFill>
                  <a:srgbClr val="000000"/>
                </a:solidFill>
              </a:rPr>
              <a:t> gelişecektir</a:t>
            </a:r>
          </a:p>
          <a:p>
            <a:pPr>
              <a:lnSpc>
                <a:spcPct val="150000"/>
              </a:lnSpc>
            </a:pPr>
            <a:r>
              <a:rPr lang="tr-TR" sz="2400" b="1" dirty="0" err="1" smtClean="0">
                <a:solidFill>
                  <a:srgbClr val="000000"/>
                </a:solidFill>
              </a:rPr>
              <a:t>Üriner</a:t>
            </a:r>
            <a:r>
              <a:rPr lang="tr-TR" sz="2400" b="1" dirty="0" smtClean="0">
                <a:solidFill>
                  <a:srgbClr val="000000"/>
                </a:solidFill>
              </a:rPr>
              <a:t> </a:t>
            </a:r>
            <a:r>
              <a:rPr lang="tr-TR" sz="2400" b="1" dirty="0" err="1" smtClean="0">
                <a:solidFill>
                  <a:srgbClr val="000000"/>
                </a:solidFill>
              </a:rPr>
              <a:t>retansiyon</a:t>
            </a:r>
            <a:r>
              <a:rPr lang="tr-TR" sz="2400" b="1" dirty="0" smtClean="0">
                <a:solidFill>
                  <a:srgbClr val="000000"/>
                </a:solidFill>
              </a:rPr>
              <a:t> olmaksızın </a:t>
            </a:r>
            <a:r>
              <a:rPr lang="tr-TR" sz="2400" b="1" dirty="0" err="1" smtClean="0">
                <a:solidFill>
                  <a:srgbClr val="000000"/>
                </a:solidFill>
              </a:rPr>
              <a:t>kateterizasyonun</a:t>
            </a:r>
            <a:r>
              <a:rPr lang="tr-TR" sz="2400" b="1" dirty="0" smtClean="0">
                <a:solidFill>
                  <a:srgbClr val="000000"/>
                </a:solidFill>
              </a:rPr>
              <a:t> kullanılması kronik </a:t>
            </a:r>
            <a:r>
              <a:rPr lang="tr-TR" sz="2400" b="1" dirty="0" err="1" smtClean="0">
                <a:solidFill>
                  <a:srgbClr val="000000"/>
                </a:solidFill>
              </a:rPr>
              <a:t>prostatit</a:t>
            </a:r>
            <a:r>
              <a:rPr lang="tr-TR" sz="2400" b="1" dirty="0" smtClean="0">
                <a:solidFill>
                  <a:srgbClr val="000000"/>
                </a:solidFill>
              </a:rPr>
              <a:t> riskini artırır</a:t>
            </a:r>
          </a:p>
          <a:p>
            <a:pPr>
              <a:lnSpc>
                <a:spcPct val="150000"/>
              </a:lnSpc>
            </a:pPr>
            <a:r>
              <a:rPr lang="tr-TR" sz="2400" b="1" dirty="0" err="1" smtClean="0">
                <a:solidFill>
                  <a:srgbClr val="000000"/>
                </a:solidFill>
              </a:rPr>
              <a:t>Kateterizasyon</a:t>
            </a:r>
            <a:r>
              <a:rPr lang="tr-TR" sz="2400" b="1" dirty="0" smtClean="0">
                <a:solidFill>
                  <a:srgbClr val="000000"/>
                </a:solidFill>
              </a:rPr>
              <a:t> gerekliyse bu </a:t>
            </a:r>
            <a:r>
              <a:rPr lang="tr-TR" sz="2400" b="1" dirty="0" err="1" smtClean="0">
                <a:solidFill>
                  <a:srgbClr val="000000"/>
                </a:solidFill>
              </a:rPr>
              <a:t>suprabupik</a:t>
            </a:r>
            <a:r>
              <a:rPr lang="tr-TR" sz="2400" b="1" dirty="0" smtClean="0">
                <a:solidFill>
                  <a:srgbClr val="000000"/>
                </a:solidFill>
              </a:rPr>
              <a:t> olmalıdır</a:t>
            </a:r>
          </a:p>
          <a:p>
            <a:pPr>
              <a:lnSpc>
                <a:spcPct val="150000"/>
              </a:lnSpc>
            </a:pPr>
            <a:r>
              <a:rPr lang="tr-TR" sz="2400" b="1" dirty="0" smtClean="0">
                <a:solidFill>
                  <a:srgbClr val="000000"/>
                </a:solidFill>
              </a:rPr>
              <a:t>Semptomlarda gerileme olmazsa prostat </a:t>
            </a:r>
            <a:r>
              <a:rPr lang="tr-TR" sz="2400" b="1" dirty="0" err="1" smtClean="0">
                <a:solidFill>
                  <a:srgbClr val="000000"/>
                </a:solidFill>
              </a:rPr>
              <a:t>absesi</a:t>
            </a:r>
            <a:r>
              <a:rPr lang="tr-TR" sz="2400" b="1" dirty="0" smtClean="0">
                <a:solidFill>
                  <a:srgbClr val="000000"/>
                </a:solidFill>
              </a:rPr>
              <a:t> akla gelmelidir</a:t>
            </a:r>
          </a:p>
          <a:p>
            <a:pPr>
              <a:lnSpc>
                <a:spcPct val="150000"/>
              </a:lnSpc>
            </a:pPr>
            <a:r>
              <a:rPr lang="tr-TR" sz="2400" b="1" dirty="0" smtClean="0">
                <a:solidFill>
                  <a:srgbClr val="000000"/>
                </a:solidFill>
              </a:rPr>
              <a:t>&gt;1 cm prostat </a:t>
            </a:r>
            <a:r>
              <a:rPr lang="tr-TR" sz="2400" b="1" dirty="0" err="1" smtClean="0">
                <a:solidFill>
                  <a:srgbClr val="000000"/>
                </a:solidFill>
              </a:rPr>
              <a:t>abseleri</a:t>
            </a:r>
            <a:r>
              <a:rPr lang="tr-TR" sz="2400" b="1" dirty="0" smtClean="0">
                <a:solidFill>
                  <a:srgbClr val="000000"/>
                </a:solidFill>
              </a:rPr>
              <a:t> drene edilmelidir</a:t>
            </a:r>
          </a:p>
          <a:p>
            <a:pPr>
              <a:lnSpc>
                <a:spcPct val="150000"/>
              </a:lnSpc>
            </a:pPr>
            <a:r>
              <a:rPr lang="tr-TR" sz="2400" b="1" dirty="0" err="1" smtClean="0">
                <a:solidFill>
                  <a:srgbClr val="000000"/>
                </a:solidFill>
              </a:rPr>
              <a:t>Bakterial</a:t>
            </a:r>
            <a:r>
              <a:rPr lang="tr-TR" sz="2400" b="1" dirty="0" smtClean="0">
                <a:solidFill>
                  <a:srgbClr val="000000"/>
                </a:solidFill>
              </a:rPr>
              <a:t> </a:t>
            </a:r>
            <a:r>
              <a:rPr lang="tr-TR" sz="2400" b="1" dirty="0" err="1" smtClean="0">
                <a:solidFill>
                  <a:srgbClr val="000000"/>
                </a:solidFill>
              </a:rPr>
              <a:t>prostatili</a:t>
            </a:r>
            <a:r>
              <a:rPr lang="tr-TR" sz="2400" b="1" dirty="0" smtClean="0">
                <a:solidFill>
                  <a:srgbClr val="000000"/>
                </a:solidFill>
              </a:rPr>
              <a:t> hastalarda cerrahi düşünülmemelidir</a:t>
            </a:r>
          </a:p>
          <a:p>
            <a:pPr>
              <a:lnSpc>
                <a:spcPct val="150000"/>
              </a:lnSpc>
            </a:pPr>
            <a:endParaRPr lang="tr-TR" sz="2400" b="1" dirty="0" smtClean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endParaRPr lang="tr-TR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55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rgbClr val="FFC000"/>
                </a:solidFill>
              </a:rPr>
              <a:t>Olgu- 8</a:t>
            </a:r>
            <a:endParaRPr lang="tr-TR" dirty="0">
              <a:solidFill>
                <a:srgbClr val="FFC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709119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rgbClr val="000000"/>
                </a:solidFill>
              </a:rPr>
              <a:t>42 yaş</a:t>
            </a:r>
          </a:p>
          <a:p>
            <a:r>
              <a:rPr lang="tr-TR" dirty="0" smtClean="0">
                <a:solidFill>
                  <a:srgbClr val="000000"/>
                </a:solidFill>
              </a:rPr>
              <a:t>Şikayeti</a:t>
            </a:r>
          </a:p>
          <a:p>
            <a:pPr lvl="1"/>
            <a:r>
              <a:rPr lang="tr-TR" dirty="0" smtClean="0">
                <a:solidFill>
                  <a:srgbClr val="000000"/>
                </a:solidFill>
              </a:rPr>
              <a:t>Bir yıldır</a:t>
            </a:r>
          </a:p>
          <a:p>
            <a:pPr lvl="1"/>
            <a:r>
              <a:rPr lang="tr-TR" dirty="0" err="1" smtClean="0">
                <a:solidFill>
                  <a:srgbClr val="000000"/>
                </a:solidFill>
              </a:rPr>
              <a:t>Perineal</a:t>
            </a:r>
            <a:r>
              <a:rPr lang="tr-TR" dirty="0" smtClean="0">
                <a:solidFill>
                  <a:srgbClr val="000000"/>
                </a:solidFill>
              </a:rPr>
              <a:t> ve </a:t>
            </a:r>
            <a:r>
              <a:rPr lang="tr-TR" dirty="0" err="1" smtClean="0">
                <a:solidFill>
                  <a:srgbClr val="000000"/>
                </a:solidFill>
              </a:rPr>
              <a:t>suprapubik</a:t>
            </a:r>
            <a:r>
              <a:rPr lang="tr-TR" dirty="0" smtClean="0">
                <a:solidFill>
                  <a:srgbClr val="000000"/>
                </a:solidFill>
              </a:rPr>
              <a:t> ağrı</a:t>
            </a:r>
          </a:p>
          <a:p>
            <a:pPr lvl="1"/>
            <a:r>
              <a:rPr lang="tr-TR" dirty="0" err="1" smtClean="0">
                <a:solidFill>
                  <a:srgbClr val="000000"/>
                </a:solidFill>
              </a:rPr>
              <a:t>Ejakulasyon</a:t>
            </a:r>
            <a:r>
              <a:rPr lang="tr-TR" dirty="0" smtClean="0">
                <a:solidFill>
                  <a:srgbClr val="000000"/>
                </a:solidFill>
              </a:rPr>
              <a:t> sonrası ağrı</a:t>
            </a:r>
          </a:p>
          <a:p>
            <a:pPr lvl="1"/>
            <a:r>
              <a:rPr lang="tr-TR" dirty="0" smtClean="0">
                <a:solidFill>
                  <a:srgbClr val="000000"/>
                </a:solidFill>
              </a:rPr>
              <a:t>Acil işeme hissi ve sık idrara çıkma</a:t>
            </a:r>
          </a:p>
          <a:p>
            <a:r>
              <a:rPr lang="tr-TR" dirty="0" smtClean="0">
                <a:solidFill>
                  <a:srgbClr val="000000"/>
                </a:solidFill>
              </a:rPr>
              <a:t>Çeşitli antibiyotik ve </a:t>
            </a:r>
            <a:r>
              <a:rPr lang="tr-TR" dirty="0" err="1" smtClean="0">
                <a:solidFill>
                  <a:srgbClr val="000000"/>
                </a:solidFill>
              </a:rPr>
              <a:t>antiinflamatuar</a:t>
            </a:r>
            <a:r>
              <a:rPr lang="tr-TR" dirty="0">
                <a:solidFill>
                  <a:srgbClr val="000000"/>
                </a:solidFill>
              </a:rPr>
              <a:t> tedaviler almış </a:t>
            </a:r>
            <a:r>
              <a:rPr lang="tr-TR" dirty="0" smtClean="0">
                <a:solidFill>
                  <a:srgbClr val="000000"/>
                </a:solidFill>
              </a:rPr>
              <a:t>(</a:t>
            </a:r>
            <a:r>
              <a:rPr lang="tr-TR" dirty="0" err="1" smtClean="0">
                <a:solidFill>
                  <a:srgbClr val="000000"/>
                </a:solidFill>
              </a:rPr>
              <a:t>kinolonlar</a:t>
            </a:r>
            <a:r>
              <a:rPr lang="tr-TR" dirty="0" smtClean="0">
                <a:solidFill>
                  <a:srgbClr val="000000"/>
                </a:solidFill>
              </a:rPr>
              <a:t>, TMP+SMZ, NSAİİ)</a:t>
            </a:r>
          </a:p>
          <a:p>
            <a:endParaRPr lang="tr-TR" dirty="0" smtClean="0">
              <a:solidFill>
                <a:srgbClr val="000000"/>
              </a:solidFill>
            </a:endParaRPr>
          </a:p>
          <a:p>
            <a:endParaRPr lang="tr-TR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tr-TR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271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rgbClr val="FFC000"/>
                </a:solidFill>
              </a:rPr>
              <a:t>Hangi tetkikler?</a:t>
            </a:r>
            <a:endParaRPr lang="tr-TR" dirty="0">
              <a:solidFill>
                <a:srgbClr val="FFC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/>
          <a:lstStyle/>
          <a:p>
            <a:r>
              <a:rPr lang="tr-TR" b="1" dirty="0" smtClean="0">
                <a:solidFill>
                  <a:srgbClr val="000000"/>
                </a:solidFill>
              </a:rPr>
              <a:t>TİT: 2-3 lökosit</a:t>
            </a:r>
          </a:p>
          <a:p>
            <a:r>
              <a:rPr lang="tr-TR" b="1" dirty="0" smtClean="0">
                <a:solidFill>
                  <a:srgbClr val="000000"/>
                </a:solidFill>
              </a:rPr>
              <a:t>İdrar Kültürü:  </a:t>
            </a:r>
            <a:r>
              <a:rPr lang="tr-TR" b="1" dirty="0" err="1" smtClean="0">
                <a:solidFill>
                  <a:srgbClr val="000000"/>
                </a:solidFill>
              </a:rPr>
              <a:t>üropatojen</a:t>
            </a:r>
            <a:r>
              <a:rPr lang="tr-TR" b="1" dirty="0" smtClean="0">
                <a:solidFill>
                  <a:srgbClr val="000000"/>
                </a:solidFill>
              </a:rPr>
              <a:t> üremedi</a:t>
            </a:r>
            <a:endParaRPr lang="tr-TR" b="1" dirty="0">
              <a:solidFill>
                <a:srgbClr val="000000"/>
              </a:solidFill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179512" y="3284984"/>
            <a:ext cx="5052888" cy="789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3200" b="1" dirty="0" smtClean="0">
                <a:solidFill>
                  <a:schemeClr val="accent1"/>
                </a:solidFill>
              </a:rPr>
              <a:t>Sonraki adım ne olmalı?</a:t>
            </a:r>
            <a:endParaRPr lang="tr-TR" sz="3200" b="1" dirty="0">
              <a:solidFill>
                <a:schemeClr val="accent1"/>
              </a:solidFill>
            </a:endParaRPr>
          </a:p>
        </p:txBody>
      </p:sp>
      <p:sp>
        <p:nvSpPr>
          <p:cNvPr id="5" name="2 İçerik Yer Tutucusu"/>
          <p:cNvSpPr txBox="1">
            <a:spLocks/>
          </p:cNvSpPr>
          <p:nvPr/>
        </p:nvSpPr>
        <p:spPr>
          <a:xfrm>
            <a:off x="17637" y="4411464"/>
            <a:ext cx="82296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Kinolon</a:t>
            </a:r>
            <a:r>
              <a:rPr kumimoji="0" lang="tr-T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tedavisi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İki tüp testi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tr-TR" sz="3200" b="1" dirty="0" smtClean="0">
                <a:solidFill>
                  <a:srgbClr val="000000"/>
                </a:solidFill>
              </a:rPr>
              <a:t>Dört tüp testi</a:t>
            </a:r>
            <a:endParaRPr kumimoji="0" lang="tr-TR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10084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980728"/>
            <a:ext cx="5722938" cy="548163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467544" y="332656"/>
            <a:ext cx="83178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2400" b="1" dirty="0" smtClean="0">
                <a:solidFill>
                  <a:srgbClr val="FFC000"/>
                </a:solidFill>
              </a:rPr>
              <a:t>Kronik </a:t>
            </a:r>
            <a:r>
              <a:rPr lang="tr-TR" sz="2400" b="1" dirty="0" err="1" smtClean="0">
                <a:solidFill>
                  <a:srgbClr val="FFC000"/>
                </a:solidFill>
              </a:rPr>
              <a:t>prostatit</a:t>
            </a:r>
            <a:r>
              <a:rPr lang="tr-TR" sz="2400" b="1" dirty="0" smtClean="0">
                <a:solidFill>
                  <a:srgbClr val="FFC000"/>
                </a:solidFill>
              </a:rPr>
              <a:t> </a:t>
            </a:r>
            <a:r>
              <a:rPr lang="tr-TR" sz="2400" b="1" dirty="0" err="1" smtClean="0">
                <a:solidFill>
                  <a:srgbClr val="FFC000"/>
                </a:solidFill>
              </a:rPr>
              <a:t>Sepmtom</a:t>
            </a:r>
            <a:r>
              <a:rPr lang="tr-TR" sz="2400" b="1" dirty="0" smtClean="0">
                <a:solidFill>
                  <a:srgbClr val="FFC000"/>
                </a:solidFill>
              </a:rPr>
              <a:t> indeksi (</a:t>
            </a:r>
            <a:r>
              <a:rPr lang="en-US" sz="2400" b="1" dirty="0" smtClean="0">
                <a:solidFill>
                  <a:srgbClr val="FFC000"/>
                </a:solidFill>
              </a:rPr>
              <a:t>NIH  </a:t>
            </a:r>
            <a:r>
              <a:rPr lang="en-US" sz="2400" b="1" dirty="0">
                <a:solidFill>
                  <a:srgbClr val="FFC000"/>
                </a:solidFill>
              </a:rPr>
              <a:t>-  </a:t>
            </a:r>
            <a:r>
              <a:rPr lang="en-US" sz="2400" b="1" dirty="0" smtClean="0">
                <a:solidFill>
                  <a:srgbClr val="FFC000"/>
                </a:solidFill>
              </a:rPr>
              <a:t>CPSI</a:t>
            </a:r>
            <a:r>
              <a:rPr lang="tr-TR" sz="2400" b="1" dirty="0" smtClean="0">
                <a:solidFill>
                  <a:srgbClr val="FFC000"/>
                </a:solidFill>
              </a:rPr>
              <a:t>) </a:t>
            </a:r>
            <a:r>
              <a:rPr lang="tr-TR" sz="2400" b="1" dirty="0" err="1" smtClean="0">
                <a:solidFill>
                  <a:srgbClr val="FFC000"/>
                </a:solidFill>
              </a:rPr>
              <a:t>kullanırmısınız</a:t>
            </a:r>
            <a:r>
              <a:rPr lang="tr-TR" sz="2400" b="1" dirty="0" smtClean="0">
                <a:solidFill>
                  <a:srgbClr val="FFC000"/>
                </a:solidFill>
              </a:rPr>
              <a:t>?</a:t>
            </a:r>
            <a:endParaRPr lang="en-US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216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C000"/>
                </a:solidFill>
              </a:rPr>
              <a:t>İki tüp testi</a:t>
            </a:r>
            <a:endParaRPr lang="tr-TR" dirty="0">
              <a:solidFill>
                <a:srgbClr val="FFC000"/>
              </a:solidFill>
            </a:endParaRPr>
          </a:p>
        </p:txBody>
      </p:sp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1259632" y="1556792"/>
          <a:ext cx="7272807" cy="26444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4269"/>
                <a:gridCol w="2424269"/>
                <a:gridCol w="2424269"/>
              </a:tblGrid>
              <a:tr h="729081">
                <a:tc>
                  <a:txBody>
                    <a:bodyPr/>
                    <a:lstStyle/>
                    <a:p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Masaj öncesi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Masaj sonrası</a:t>
                      </a:r>
                      <a:endParaRPr lang="tr-TR" sz="2400" dirty="0"/>
                    </a:p>
                  </a:txBody>
                  <a:tcPr/>
                </a:tc>
              </a:tr>
              <a:tr h="729081"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Lökosit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Nadir lökosit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2-3 lökosit</a:t>
                      </a:r>
                      <a:endParaRPr lang="tr-TR" sz="2400" dirty="0"/>
                    </a:p>
                  </a:txBody>
                  <a:tcPr/>
                </a:tc>
              </a:tr>
              <a:tr h="729081"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Kültür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Üreme olmadı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Üreme olmadı</a:t>
                      </a:r>
                      <a:endParaRPr lang="tr-TR" sz="2400" dirty="0"/>
                    </a:p>
                  </a:txBody>
                  <a:tcPr/>
                </a:tc>
              </a:tr>
              <a:tr h="405045">
                <a:tc>
                  <a:txBody>
                    <a:bodyPr/>
                    <a:lstStyle/>
                    <a:p>
                      <a:endParaRPr lang="tr-T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539552" y="4437112"/>
            <a:ext cx="8229600" cy="936104"/>
          </a:xfrm>
        </p:spPr>
        <p:txBody>
          <a:bodyPr>
            <a:normAutofit fontScale="92500" lnSpcReduction="20000"/>
          </a:bodyPr>
          <a:lstStyle/>
          <a:p>
            <a:r>
              <a:rPr lang="tr-TR" b="1" dirty="0" smtClean="0">
                <a:solidFill>
                  <a:srgbClr val="000000"/>
                </a:solidFill>
              </a:rPr>
              <a:t>Tanınız nedir?</a:t>
            </a:r>
          </a:p>
          <a:p>
            <a:r>
              <a:rPr lang="tr-TR" b="1" dirty="0" smtClean="0">
                <a:solidFill>
                  <a:srgbClr val="000000"/>
                </a:solidFill>
              </a:rPr>
              <a:t>Kategori 3B KP/KPAS</a:t>
            </a:r>
          </a:p>
          <a:p>
            <a:endParaRPr lang="tr-TR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474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tr-TR" dirty="0" smtClean="0">
                <a:solidFill>
                  <a:srgbClr val="FFC000"/>
                </a:solidFill>
              </a:rPr>
              <a:t>Sonraki yaklaşımınız ne olmalı?</a:t>
            </a:r>
            <a:endParaRPr lang="tr-TR" dirty="0">
              <a:solidFill>
                <a:srgbClr val="FFC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3208" y="1556790"/>
            <a:ext cx="3602688" cy="4525963"/>
          </a:xfrm>
        </p:spPr>
        <p:txBody>
          <a:bodyPr>
            <a:normAutofit/>
          </a:bodyPr>
          <a:lstStyle/>
          <a:p>
            <a:r>
              <a:rPr lang="tr-TR" sz="2400" b="1" dirty="0" err="1" smtClean="0">
                <a:solidFill>
                  <a:srgbClr val="000000"/>
                </a:solidFill>
              </a:rPr>
              <a:t>Uroflow</a:t>
            </a:r>
            <a:r>
              <a:rPr lang="tr-TR" sz="2400" b="1" dirty="0" smtClean="0">
                <a:solidFill>
                  <a:srgbClr val="000000"/>
                </a:solidFill>
              </a:rPr>
              <a:t> </a:t>
            </a:r>
          </a:p>
          <a:p>
            <a:pPr lvl="1"/>
            <a:r>
              <a:rPr lang="tr-TR" sz="2400" b="1" dirty="0" err="1" smtClean="0">
                <a:solidFill>
                  <a:srgbClr val="000000"/>
                </a:solidFill>
              </a:rPr>
              <a:t>Qmax</a:t>
            </a:r>
            <a:r>
              <a:rPr lang="tr-TR" sz="2400" b="1" dirty="0" smtClean="0">
                <a:solidFill>
                  <a:srgbClr val="000000"/>
                </a:solidFill>
              </a:rPr>
              <a:t>: 21 ml/</a:t>
            </a:r>
            <a:r>
              <a:rPr lang="tr-TR" sz="2400" b="1" dirty="0" err="1" smtClean="0">
                <a:solidFill>
                  <a:srgbClr val="000000"/>
                </a:solidFill>
              </a:rPr>
              <a:t>sn</a:t>
            </a:r>
            <a:endParaRPr lang="tr-TR" sz="2400" b="1" dirty="0" smtClean="0">
              <a:solidFill>
                <a:srgbClr val="000000"/>
              </a:solidFill>
            </a:endParaRPr>
          </a:p>
          <a:p>
            <a:pPr lvl="1"/>
            <a:r>
              <a:rPr lang="tr-TR" sz="2400" b="1" dirty="0" smtClean="0">
                <a:solidFill>
                  <a:srgbClr val="000000"/>
                </a:solidFill>
              </a:rPr>
              <a:t>V: 250 cc</a:t>
            </a:r>
          </a:p>
          <a:p>
            <a:r>
              <a:rPr lang="tr-TR" sz="2400" b="1" dirty="0" smtClean="0">
                <a:solidFill>
                  <a:srgbClr val="000000"/>
                </a:solidFill>
              </a:rPr>
              <a:t>PMR: 5 cc</a:t>
            </a:r>
          </a:p>
          <a:p>
            <a:r>
              <a:rPr lang="tr-TR" sz="2400" b="1" dirty="0" smtClean="0">
                <a:solidFill>
                  <a:srgbClr val="000000"/>
                </a:solidFill>
              </a:rPr>
              <a:t>İdrar sitolojisi</a:t>
            </a:r>
          </a:p>
          <a:p>
            <a:pPr lvl="1"/>
            <a:r>
              <a:rPr lang="tr-TR" sz="2400" b="1" dirty="0" err="1" smtClean="0">
                <a:solidFill>
                  <a:srgbClr val="000000"/>
                </a:solidFill>
              </a:rPr>
              <a:t>Malignite</a:t>
            </a:r>
            <a:r>
              <a:rPr lang="tr-TR" sz="2400" b="1" dirty="0" smtClean="0">
                <a:solidFill>
                  <a:srgbClr val="000000"/>
                </a:solidFill>
              </a:rPr>
              <a:t> </a:t>
            </a:r>
            <a:r>
              <a:rPr lang="tr-TR" sz="2400" b="1" dirty="0" err="1" smtClean="0">
                <a:solidFill>
                  <a:srgbClr val="000000"/>
                </a:solidFill>
              </a:rPr>
              <a:t>şüpesi</a:t>
            </a:r>
            <a:r>
              <a:rPr lang="tr-TR" sz="2400" b="1" dirty="0" smtClean="0">
                <a:solidFill>
                  <a:srgbClr val="000000"/>
                </a:solidFill>
              </a:rPr>
              <a:t> yok</a:t>
            </a:r>
            <a:endParaRPr lang="tr-TR" sz="2400" b="1" dirty="0">
              <a:solidFill>
                <a:srgbClr val="00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3" cstate="print"/>
          <a:srcRect l="25713" t="8508" r="31343" b="13608"/>
          <a:stretch/>
        </p:blipFill>
        <p:spPr>
          <a:xfrm>
            <a:off x="3635896" y="1028360"/>
            <a:ext cx="5472608" cy="558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295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rgbClr val="FFC000"/>
                </a:solidFill>
              </a:rPr>
              <a:t>Hangi tedaviyi önerirsiniz?</a:t>
            </a:r>
            <a:endParaRPr lang="tr-TR" dirty="0">
              <a:solidFill>
                <a:srgbClr val="FFC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35000" y="2664191"/>
            <a:ext cx="8229600" cy="3076209"/>
          </a:xfrm>
        </p:spPr>
        <p:txBody>
          <a:bodyPr/>
          <a:lstStyle/>
          <a:p>
            <a:r>
              <a:rPr lang="tr-TR" b="1" dirty="0" smtClean="0">
                <a:solidFill>
                  <a:srgbClr val="000000"/>
                </a:solidFill>
              </a:rPr>
              <a:t>Alfa </a:t>
            </a:r>
            <a:r>
              <a:rPr lang="tr-TR" b="1" dirty="0" err="1" smtClean="0">
                <a:solidFill>
                  <a:srgbClr val="000000"/>
                </a:solidFill>
              </a:rPr>
              <a:t>blokerler</a:t>
            </a:r>
            <a:endParaRPr lang="tr-TR" b="1" dirty="0" smtClean="0">
              <a:solidFill>
                <a:srgbClr val="000000"/>
              </a:solidFill>
            </a:endParaRPr>
          </a:p>
          <a:p>
            <a:r>
              <a:rPr lang="tr-TR" b="1" dirty="0" err="1" smtClean="0">
                <a:solidFill>
                  <a:srgbClr val="000000"/>
                </a:solidFill>
              </a:rPr>
              <a:t>Kinolonlar</a:t>
            </a:r>
            <a:endParaRPr lang="tr-TR" b="1" dirty="0" smtClean="0">
              <a:solidFill>
                <a:srgbClr val="000000"/>
              </a:solidFill>
            </a:endParaRPr>
          </a:p>
          <a:p>
            <a:r>
              <a:rPr lang="tr-TR" b="1" dirty="0" err="1" smtClean="0">
                <a:solidFill>
                  <a:srgbClr val="000000"/>
                </a:solidFill>
              </a:rPr>
              <a:t>Finasterid</a:t>
            </a:r>
            <a:endParaRPr lang="tr-TR" b="1" dirty="0" smtClean="0">
              <a:solidFill>
                <a:srgbClr val="000000"/>
              </a:solidFill>
            </a:endParaRPr>
          </a:p>
          <a:p>
            <a:r>
              <a:rPr lang="tr-TR" b="1" dirty="0" err="1" smtClean="0">
                <a:solidFill>
                  <a:srgbClr val="000000"/>
                </a:solidFill>
              </a:rPr>
              <a:t>Pentozan</a:t>
            </a:r>
            <a:r>
              <a:rPr lang="tr-TR" b="1" dirty="0" smtClean="0">
                <a:solidFill>
                  <a:srgbClr val="000000"/>
                </a:solidFill>
              </a:rPr>
              <a:t> </a:t>
            </a:r>
            <a:r>
              <a:rPr lang="tr-TR" b="1" dirty="0" err="1" smtClean="0">
                <a:solidFill>
                  <a:srgbClr val="000000"/>
                </a:solidFill>
              </a:rPr>
              <a:t>polisülfat</a:t>
            </a:r>
            <a:endParaRPr lang="tr-TR" b="1" dirty="0" smtClean="0">
              <a:solidFill>
                <a:srgbClr val="000000"/>
              </a:solidFill>
            </a:endParaRPr>
          </a:p>
          <a:p>
            <a:r>
              <a:rPr lang="tr-TR" b="1" dirty="0" smtClean="0">
                <a:solidFill>
                  <a:srgbClr val="000000"/>
                </a:solidFill>
              </a:rPr>
              <a:t>NSAİİ</a:t>
            </a:r>
          </a:p>
        </p:txBody>
      </p:sp>
    </p:spTree>
    <p:extLst>
      <p:ext uri="{BB962C8B-B14F-4D97-AF65-F5344CB8AC3E}">
        <p14:creationId xmlns:p14="http://schemas.microsoft.com/office/powerpoint/2010/main" val="1958912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tr-TR" sz="3600" dirty="0" err="1" smtClean="0">
                <a:solidFill>
                  <a:srgbClr val="FFC000"/>
                </a:solidFill>
              </a:rPr>
              <a:t>Kr</a:t>
            </a:r>
            <a:r>
              <a:rPr lang="tr-TR" sz="3600" dirty="0" smtClean="0">
                <a:solidFill>
                  <a:srgbClr val="FFC000"/>
                </a:solidFill>
              </a:rPr>
              <a:t>. </a:t>
            </a:r>
            <a:r>
              <a:rPr lang="tr-TR" sz="3600" dirty="0" err="1" smtClean="0">
                <a:solidFill>
                  <a:srgbClr val="FFC000"/>
                </a:solidFill>
              </a:rPr>
              <a:t>Prostatitlern</a:t>
            </a:r>
            <a:r>
              <a:rPr lang="tr-TR" sz="3600" dirty="0" smtClean="0">
                <a:solidFill>
                  <a:srgbClr val="FFC000"/>
                </a:solidFill>
              </a:rPr>
              <a:t> değerlendirilmesinde </a:t>
            </a:r>
            <a:endParaRPr lang="tr-TR" sz="3600" dirty="0">
              <a:solidFill>
                <a:srgbClr val="FFC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1775191"/>
            <a:ext cx="8291264" cy="4625609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80000"/>
              </a:lnSpc>
              <a:buNone/>
            </a:pPr>
            <a:r>
              <a:rPr lang="tr-TR" sz="4800" b="1" u="sng" dirty="0" smtClean="0">
                <a:solidFill>
                  <a:schemeClr val="accent1"/>
                </a:solidFill>
              </a:rPr>
              <a:t>Zorunlu</a:t>
            </a:r>
          </a:p>
          <a:p>
            <a:pPr>
              <a:lnSpc>
                <a:spcPct val="80000"/>
              </a:lnSpc>
              <a:buNone/>
            </a:pPr>
            <a:endParaRPr lang="tr-TR" sz="4800" b="1" dirty="0" smtClean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tr-TR" sz="4800" b="1" dirty="0" err="1" smtClean="0">
                <a:solidFill>
                  <a:srgbClr val="000000"/>
                </a:solidFill>
              </a:rPr>
              <a:t>Anamnez</a:t>
            </a:r>
            <a:r>
              <a:rPr lang="tr-TR" sz="4800" b="1" dirty="0" smtClean="0">
                <a:solidFill>
                  <a:srgbClr val="000000"/>
                </a:solidFill>
              </a:rPr>
              <a:t>, FM, TR, TİT ve İdrar kültürü zorunludur</a:t>
            </a:r>
            <a:endParaRPr lang="en-US" sz="4800" b="1" dirty="0" smtClean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buNone/>
            </a:pPr>
            <a:endParaRPr lang="en-US" sz="4800" b="1" dirty="0" smtClean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buNone/>
            </a:pPr>
            <a:endParaRPr lang="en-US" b="1" dirty="0" smtClean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tr-TR" sz="4800" b="1" u="sng" dirty="0" smtClean="0">
                <a:solidFill>
                  <a:srgbClr val="F0AD00"/>
                </a:solidFill>
              </a:rPr>
              <a:t>Önerilen</a:t>
            </a:r>
          </a:p>
          <a:p>
            <a:pPr>
              <a:lnSpc>
                <a:spcPct val="80000"/>
              </a:lnSpc>
              <a:buNone/>
            </a:pPr>
            <a:endParaRPr lang="tr-TR" sz="4800" b="1" u="sng" dirty="0" smtClean="0">
              <a:solidFill>
                <a:srgbClr val="F0AD00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tr-TR" sz="4800" b="1" dirty="0" smtClean="0">
                <a:solidFill>
                  <a:srgbClr val="000000"/>
                </a:solidFill>
              </a:rPr>
              <a:t>Alt Üriner sistem lokalize testleri</a:t>
            </a:r>
          </a:p>
          <a:p>
            <a:pPr>
              <a:lnSpc>
                <a:spcPct val="80000"/>
              </a:lnSpc>
              <a:buNone/>
            </a:pPr>
            <a:r>
              <a:rPr lang="tr-TR" sz="4800" b="1" dirty="0" smtClean="0">
                <a:solidFill>
                  <a:srgbClr val="000000"/>
                </a:solidFill>
              </a:rPr>
              <a:t>Kronik </a:t>
            </a:r>
            <a:r>
              <a:rPr lang="tr-TR" sz="4800" b="1" dirty="0" err="1" smtClean="0">
                <a:solidFill>
                  <a:srgbClr val="000000"/>
                </a:solidFill>
              </a:rPr>
              <a:t>prostatit</a:t>
            </a:r>
            <a:r>
              <a:rPr lang="tr-TR" sz="4800" b="1" dirty="0" smtClean="0">
                <a:solidFill>
                  <a:srgbClr val="000000"/>
                </a:solidFill>
              </a:rPr>
              <a:t> semptom indeksi</a:t>
            </a:r>
          </a:p>
          <a:p>
            <a:pPr>
              <a:lnSpc>
                <a:spcPct val="80000"/>
              </a:lnSpc>
              <a:buNone/>
            </a:pPr>
            <a:r>
              <a:rPr lang="tr-TR" sz="4800" b="1" dirty="0" err="1">
                <a:solidFill>
                  <a:srgbClr val="000000"/>
                </a:solidFill>
              </a:rPr>
              <a:t>R</a:t>
            </a:r>
            <a:r>
              <a:rPr lang="tr-TR" sz="4800" b="1" dirty="0" err="1" smtClean="0">
                <a:solidFill>
                  <a:srgbClr val="000000"/>
                </a:solidFill>
              </a:rPr>
              <a:t>ezidüel</a:t>
            </a:r>
            <a:r>
              <a:rPr lang="tr-TR" sz="4800" b="1" dirty="0" smtClean="0">
                <a:solidFill>
                  <a:srgbClr val="000000"/>
                </a:solidFill>
              </a:rPr>
              <a:t> idrar</a:t>
            </a:r>
          </a:p>
          <a:p>
            <a:pPr>
              <a:lnSpc>
                <a:spcPct val="80000"/>
              </a:lnSpc>
              <a:buNone/>
            </a:pPr>
            <a:r>
              <a:rPr lang="tr-TR" sz="4800" b="1" dirty="0" smtClean="0">
                <a:solidFill>
                  <a:srgbClr val="000000"/>
                </a:solidFill>
              </a:rPr>
              <a:t>İdrar sitolojisi</a:t>
            </a:r>
          </a:p>
          <a:p>
            <a:pPr>
              <a:lnSpc>
                <a:spcPct val="80000"/>
              </a:lnSpc>
              <a:buNone/>
            </a:pPr>
            <a:r>
              <a:rPr lang="tr-TR" sz="4800" b="1" dirty="0" smtClean="0">
                <a:solidFill>
                  <a:srgbClr val="000000"/>
                </a:solidFill>
              </a:rPr>
              <a:t>İdrar akımı</a:t>
            </a:r>
            <a:endParaRPr lang="en-US" sz="4800" b="1" dirty="0" smtClean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en-US" sz="4800" b="1" dirty="0" smtClean="0">
                <a:solidFill>
                  <a:srgbClr val="000000"/>
                </a:solidFill>
              </a:rPr>
              <a:t> </a:t>
            </a:r>
            <a:endParaRPr lang="en-US" b="1" dirty="0" smtClean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tr-TR" sz="4800" b="1" u="sng" dirty="0" err="1" smtClean="0">
                <a:solidFill>
                  <a:srgbClr val="F0AD00"/>
                </a:solidFill>
              </a:rPr>
              <a:t>Opsiyonel</a:t>
            </a:r>
            <a:endParaRPr lang="tr-TR" sz="4800" b="1" u="sng" dirty="0" smtClean="0">
              <a:solidFill>
                <a:srgbClr val="F0AD00"/>
              </a:solidFill>
            </a:endParaRPr>
          </a:p>
          <a:p>
            <a:pPr>
              <a:lnSpc>
                <a:spcPct val="80000"/>
              </a:lnSpc>
              <a:buNone/>
            </a:pPr>
            <a:endParaRPr lang="en-US" sz="4800" b="1" dirty="0" smtClean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tr-TR" sz="4800" b="1" dirty="0" smtClean="0">
                <a:solidFill>
                  <a:srgbClr val="000000"/>
                </a:solidFill>
              </a:rPr>
              <a:t>Semen analizi</a:t>
            </a:r>
          </a:p>
          <a:p>
            <a:pPr>
              <a:lnSpc>
                <a:spcPct val="80000"/>
              </a:lnSpc>
              <a:buNone/>
            </a:pPr>
            <a:r>
              <a:rPr lang="tr-TR" sz="4800" b="1" dirty="0" err="1" smtClean="0">
                <a:solidFill>
                  <a:srgbClr val="000000"/>
                </a:solidFill>
              </a:rPr>
              <a:t>Uretral</a:t>
            </a:r>
            <a:r>
              <a:rPr lang="tr-TR" sz="4800" b="1" dirty="0" smtClean="0">
                <a:solidFill>
                  <a:srgbClr val="000000"/>
                </a:solidFill>
              </a:rPr>
              <a:t> </a:t>
            </a:r>
            <a:r>
              <a:rPr lang="tr-TR" sz="4800" b="1" dirty="0" err="1" smtClean="0">
                <a:solidFill>
                  <a:srgbClr val="000000"/>
                </a:solidFill>
              </a:rPr>
              <a:t>sürüntü</a:t>
            </a:r>
            <a:r>
              <a:rPr lang="tr-TR" sz="4800" b="1" dirty="0" smtClean="0">
                <a:solidFill>
                  <a:srgbClr val="000000"/>
                </a:solidFill>
              </a:rPr>
              <a:t> kültürü</a:t>
            </a:r>
          </a:p>
          <a:p>
            <a:pPr>
              <a:lnSpc>
                <a:spcPct val="80000"/>
              </a:lnSpc>
              <a:buNone/>
            </a:pPr>
            <a:r>
              <a:rPr lang="tr-TR" sz="4800" b="1" dirty="0" smtClean="0">
                <a:solidFill>
                  <a:srgbClr val="000000"/>
                </a:solidFill>
              </a:rPr>
              <a:t>Basınç akım çalışması</a:t>
            </a:r>
          </a:p>
          <a:p>
            <a:pPr>
              <a:lnSpc>
                <a:spcPct val="80000"/>
              </a:lnSpc>
              <a:buNone/>
            </a:pPr>
            <a:r>
              <a:rPr lang="tr-TR" sz="4800" b="1" dirty="0" smtClean="0">
                <a:solidFill>
                  <a:srgbClr val="000000"/>
                </a:solidFill>
              </a:rPr>
              <a:t>Video </a:t>
            </a:r>
            <a:r>
              <a:rPr lang="tr-TR" sz="4800" b="1" dirty="0" err="1" smtClean="0">
                <a:solidFill>
                  <a:srgbClr val="000000"/>
                </a:solidFill>
              </a:rPr>
              <a:t>ürodinami</a:t>
            </a:r>
            <a:endParaRPr lang="tr-TR" sz="4800" b="1" dirty="0" smtClean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tr-TR" sz="4800" b="1" dirty="0" err="1" smtClean="0">
                <a:solidFill>
                  <a:srgbClr val="000000"/>
                </a:solidFill>
              </a:rPr>
              <a:t>Sistoskopi</a:t>
            </a:r>
            <a:endParaRPr lang="tr-TR" sz="4800" b="1" dirty="0" smtClean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tr-TR" sz="4800" b="1" dirty="0" smtClean="0">
                <a:solidFill>
                  <a:srgbClr val="000000"/>
                </a:solidFill>
              </a:rPr>
              <a:t>TRUS, </a:t>
            </a:r>
            <a:r>
              <a:rPr lang="tr-TR" sz="4800" b="1" dirty="0" err="1" smtClean="0">
                <a:solidFill>
                  <a:srgbClr val="000000"/>
                </a:solidFill>
              </a:rPr>
              <a:t>pelvik</a:t>
            </a:r>
            <a:r>
              <a:rPr lang="tr-TR" sz="4800" b="1" dirty="0" smtClean="0">
                <a:solidFill>
                  <a:srgbClr val="000000"/>
                </a:solidFill>
              </a:rPr>
              <a:t> MR, PSA</a:t>
            </a:r>
            <a:endParaRPr lang="en-US" sz="4800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641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rgbClr val="FFC000"/>
                </a:solidFill>
              </a:rPr>
              <a:t>Akılda tutulması gerekenler</a:t>
            </a:r>
            <a:endParaRPr lang="tr-TR" dirty="0">
              <a:solidFill>
                <a:srgbClr val="FFC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03200" y="1775191"/>
            <a:ext cx="8737600" cy="462560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800" b="1" dirty="0" smtClean="0">
                <a:solidFill>
                  <a:srgbClr val="000000"/>
                </a:solidFill>
              </a:rPr>
              <a:t>AÜSS ile başvuran hastalar IPSS, RT, TİT, PSA, </a:t>
            </a:r>
            <a:r>
              <a:rPr lang="tr-TR" sz="2800" b="1" dirty="0" err="1" smtClean="0">
                <a:solidFill>
                  <a:srgbClr val="000000"/>
                </a:solidFill>
              </a:rPr>
              <a:t>Kreatinin</a:t>
            </a:r>
            <a:r>
              <a:rPr lang="tr-TR" sz="2800" b="1" dirty="0" smtClean="0">
                <a:solidFill>
                  <a:srgbClr val="000000"/>
                </a:solidFill>
              </a:rPr>
              <a:t>, PMR ve </a:t>
            </a:r>
            <a:r>
              <a:rPr lang="tr-TR" sz="2800" b="1" dirty="0" err="1" smtClean="0">
                <a:solidFill>
                  <a:srgbClr val="000000"/>
                </a:solidFill>
              </a:rPr>
              <a:t>üroflow</a:t>
            </a:r>
            <a:r>
              <a:rPr lang="tr-TR" sz="2800" b="1" dirty="0" smtClean="0">
                <a:solidFill>
                  <a:srgbClr val="000000"/>
                </a:solidFill>
              </a:rPr>
              <a:t> ile değerlendirilmelidir</a:t>
            </a:r>
          </a:p>
          <a:p>
            <a:pPr>
              <a:lnSpc>
                <a:spcPct val="150000"/>
              </a:lnSpc>
            </a:pPr>
            <a:r>
              <a:rPr lang="tr-TR" sz="2800" b="1" dirty="0" smtClean="0">
                <a:solidFill>
                  <a:srgbClr val="000000"/>
                </a:solidFill>
              </a:rPr>
              <a:t>İşenen idrar hacmi 125- 150 </a:t>
            </a:r>
            <a:r>
              <a:rPr lang="tr-TR" sz="2800" b="1" dirty="0" err="1" smtClean="0">
                <a:solidFill>
                  <a:srgbClr val="000000"/>
                </a:solidFill>
              </a:rPr>
              <a:t>cc’nin</a:t>
            </a:r>
            <a:r>
              <a:rPr lang="tr-TR" sz="2800" b="1" dirty="0" smtClean="0">
                <a:solidFill>
                  <a:srgbClr val="000000"/>
                </a:solidFill>
              </a:rPr>
              <a:t> altındaysa idrar akım hızı ölçümü güvenilir değildir </a:t>
            </a:r>
          </a:p>
          <a:p>
            <a:pPr>
              <a:lnSpc>
                <a:spcPct val="150000"/>
              </a:lnSpc>
            </a:pPr>
            <a:r>
              <a:rPr lang="tr-TR" sz="2800" b="1" dirty="0" smtClean="0">
                <a:solidFill>
                  <a:srgbClr val="000000"/>
                </a:solidFill>
              </a:rPr>
              <a:t>Üst </a:t>
            </a:r>
            <a:r>
              <a:rPr lang="tr-TR" sz="2800" b="1" dirty="0" err="1" smtClean="0">
                <a:solidFill>
                  <a:srgbClr val="000000"/>
                </a:solidFill>
              </a:rPr>
              <a:t>üriner</a:t>
            </a:r>
            <a:r>
              <a:rPr lang="tr-TR" sz="2800" b="1" dirty="0" smtClean="0">
                <a:solidFill>
                  <a:srgbClr val="000000"/>
                </a:solidFill>
              </a:rPr>
              <a:t> sistem, yüksek PMR, </a:t>
            </a:r>
            <a:r>
              <a:rPr lang="tr-TR" sz="2800" b="1" dirty="0" err="1" smtClean="0">
                <a:solidFill>
                  <a:srgbClr val="000000"/>
                </a:solidFill>
              </a:rPr>
              <a:t>hematüri</a:t>
            </a:r>
            <a:r>
              <a:rPr lang="tr-TR" sz="2800" b="1" dirty="0" smtClean="0">
                <a:solidFill>
                  <a:srgbClr val="000000"/>
                </a:solidFill>
              </a:rPr>
              <a:t> veya </a:t>
            </a:r>
            <a:r>
              <a:rPr lang="tr-TR" sz="2800" b="1" dirty="0" err="1" smtClean="0">
                <a:solidFill>
                  <a:srgbClr val="000000"/>
                </a:solidFill>
              </a:rPr>
              <a:t>ürolitiasis</a:t>
            </a:r>
            <a:r>
              <a:rPr lang="tr-TR" sz="2800" b="1" dirty="0" smtClean="0">
                <a:solidFill>
                  <a:srgbClr val="000000"/>
                </a:solidFill>
              </a:rPr>
              <a:t> öyküsü olan hastalarda değerlendirilmedir</a:t>
            </a:r>
          </a:p>
        </p:txBody>
      </p:sp>
    </p:spTree>
    <p:extLst>
      <p:ext uri="{BB962C8B-B14F-4D97-AF65-F5344CB8AC3E}">
        <p14:creationId xmlns:p14="http://schemas.microsoft.com/office/powerpoint/2010/main" val="4065693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C000"/>
                </a:solidFill>
              </a:rPr>
              <a:t>Akılda tutulması gerekenler</a:t>
            </a:r>
            <a:endParaRPr lang="tr-TR" dirty="0">
              <a:solidFill>
                <a:srgbClr val="FFC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5731" t="38016" r="44937" b="18672"/>
          <a:stretch>
            <a:fillRect/>
          </a:stretch>
        </p:blipFill>
        <p:spPr bwMode="auto">
          <a:xfrm>
            <a:off x="1907704" y="1484784"/>
            <a:ext cx="5472608" cy="454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4698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24474"/>
            <a:ext cx="8229600" cy="1143000"/>
          </a:xfrm>
        </p:spPr>
        <p:txBody>
          <a:bodyPr/>
          <a:lstStyle/>
          <a:p>
            <a:r>
              <a:rPr lang="tr-TR" dirty="0">
                <a:solidFill>
                  <a:srgbClr val="FFC000"/>
                </a:solidFill>
              </a:rPr>
              <a:t>Akılda tutulması gerekenler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print"/>
          <a:srcRect l="33862" t="16081" r="22038" b="9720"/>
          <a:stretch/>
        </p:blipFill>
        <p:spPr>
          <a:xfrm>
            <a:off x="1760869" y="1052736"/>
            <a:ext cx="5835468" cy="552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040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 algn="ctr">
              <a:buNone/>
            </a:pPr>
            <a:endParaRPr lang="en-US" dirty="0"/>
          </a:p>
        </p:txBody>
      </p:sp>
      <p:pic>
        <p:nvPicPr>
          <p:cNvPr id="4" name="Picture 3" descr="ucan-balonlar-yapboz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3201"/>
            <a:ext cx="8989460" cy="530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572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04503" y="14988"/>
            <a:ext cx="8229600" cy="1143000"/>
          </a:xfrm>
        </p:spPr>
        <p:txBody>
          <a:bodyPr/>
          <a:lstStyle/>
          <a:p>
            <a:pPr algn="ctr"/>
            <a:r>
              <a:rPr lang="tr-TR" dirty="0" smtClean="0">
                <a:solidFill>
                  <a:srgbClr val="FFC000"/>
                </a:solidFill>
              </a:rPr>
              <a:t>Olgu- 2</a:t>
            </a:r>
            <a:endParaRPr lang="tr-TR" dirty="0">
              <a:solidFill>
                <a:srgbClr val="FFC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03200" y="1804069"/>
            <a:ext cx="8940800" cy="4525963"/>
          </a:xfrm>
        </p:spPr>
        <p:txBody>
          <a:bodyPr>
            <a:normAutofit fontScale="92500"/>
          </a:bodyPr>
          <a:lstStyle/>
          <a:p>
            <a:r>
              <a:rPr lang="tr-TR" sz="4000" b="1" dirty="0" smtClean="0">
                <a:solidFill>
                  <a:srgbClr val="000000"/>
                </a:solidFill>
              </a:rPr>
              <a:t>60 yaş</a:t>
            </a:r>
          </a:p>
          <a:p>
            <a:r>
              <a:rPr lang="tr-TR" sz="4000" b="1" dirty="0" smtClean="0">
                <a:solidFill>
                  <a:srgbClr val="000000"/>
                </a:solidFill>
              </a:rPr>
              <a:t>Gece sık idrara çıkma  (3-4 kez)</a:t>
            </a:r>
          </a:p>
          <a:p>
            <a:r>
              <a:rPr lang="tr-TR" sz="4000" b="1" dirty="0" smtClean="0">
                <a:solidFill>
                  <a:srgbClr val="000000"/>
                </a:solidFill>
              </a:rPr>
              <a:t>Gündüz sık çıkma yok</a:t>
            </a:r>
          </a:p>
          <a:p>
            <a:r>
              <a:rPr lang="tr-TR" sz="4000" b="1" dirty="0" smtClean="0">
                <a:solidFill>
                  <a:srgbClr val="000000"/>
                </a:solidFill>
              </a:rPr>
              <a:t>TR: adenom kıvamında, prostat 35- 40 cc</a:t>
            </a:r>
          </a:p>
          <a:p>
            <a:r>
              <a:rPr lang="tr-TR" sz="4000" b="1" dirty="0" smtClean="0">
                <a:solidFill>
                  <a:srgbClr val="000000"/>
                </a:solidFill>
              </a:rPr>
              <a:t>Genel FM: özellik yok</a:t>
            </a:r>
          </a:p>
          <a:p>
            <a:r>
              <a:rPr lang="tr-TR" sz="4000" b="1" dirty="0" smtClean="0">
                <a:solidFill>
                  <a:srgbClr val="000000"/>
                </a:solidFill>
              </a:rPr>
              <a:t>Yandaş hastalık yok</a:t>
            </a:r>
          </a:p>
          <a:p>
            <a:r>
              <a:rPr lang="tr-TR" sz="4000" b="1" dirty="0" smtClean="0">
                <a:solidFill>
                  <a:srgbClr val="000000"/>
                </a:solidFill>
              </a:rPr>
              <a:t>Geçirilmiş cerrahi yok</a:t>
            </a:r>
          </a:p>
          <a:p>
            <a:endParaRPr lang="tr-TR" sz="4000" b="1" dirty="0" smtClean="0">
              <a:solidFill>
                <a:srgbClr val="000000"/>
              </a:solidFill>
            </a:endParaRPr>
          </a:p>
          <a:p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404503" y="6037644"/>
            <a:ext cx="477145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smtClean="0">
                <a:solidFill>
                  <a:srgbClr val="F0AD00"/>
                </a:solidFill>
              </a:rPr>
              <a:t>Hangi tetkikleri istersiniz</a:t>
            </a:r>
            <a:r>
              <a:rPr lang="tr-TR" sz="3200" dirty="0" smtClean="0">
                <a:solidFill>
                  <a:srgbClr val="F0AD00"/>
                </a:solidFill>
              </a:rPr>
              <a:t>?</a:t>
            </a:r>
            <a:endParaRPr lang="tr-TR" sz="3200" dirty="0">
              <a:solidFill>
                <a:srgbClr val="F0AD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289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rgbClr val="FFC000"/>
                </a:solidFill>
              </a:rPr>
              <a:t>Olgu- 2</a:t>
            </a:r>
            <a:endParaRPr lang="tr-TR" dirty="0">
              <a:solidFill>
                <a:srgbClr val="FFC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1740941"/>
            <a:ext cx="2242592" cy="4424363"/>
          </a:xfrm>
        </p:spPr>
        <p:txBody>
          <a:bodyPr>
            <a:normAutofit fontScale="92500" lnSpcReduction="20000"/>
          </a:bodyPr>
          <a:lstStyle/>
          <a:p>
            <a:r>
              <a:rPr lang="tr-TR" b="1" dirty="0" smtClean="0">
                <a:solidFill>
                  <a:srgbClr val="000000"/>
                </a:solidFill>
              </a:rPr>
              <a:t>IPSS</a:t>
            </a:r>
          </a:p>
          <a:p>
            <a:r>
              <a:rPr lang="tr-TR" b="1" dirty="0" smtClean="0">
                <a:solidFill>
                  <a:srgbClr val="000000"/>
                </a:solidFill>
              </a:rPr>
              <a:t>PSA</a:t>
            </a:r>
          </a:p>
          <a:p>
            <a:pPr marL="118872" indent="0">
              <a:buNone/>
            </a:pPr>
            <a:endParaRPr lang="tr-TR" b="1" dirty="0" smtClean="0">
              <a:solidFill>
                <a:srgbClr val="000000"/>
              </a:solidFill>
            </a:endParaRPr>
          </a:p>
          <a:p>
            <a:r>
              <a:rPr lang="tr-TR" b="1" dirty="0" err="1" smtClean="0">
                <a:solidFill>
                  <a:srgbClr val="000000"/>
                </a:solidFill>
              </a:rPr>
              <a:t>Kreatinin</a:t>
            </a:r>
            <a:endParaRPr lang="tr-TR" b="1" dirty="0" smtClean="0">
              <a:solidFill>
                <a:srgbClr val="000000"/>
              </a:solidFill>
            </a:endParaRPr>
          </a:p>
          <a:p>
            <a:pPr marL="118872" indent="0">
              <a:buNone/>
            </a:pPr>
            <a:endParaRPr lang="tr-TR" b="1" dirty="0" smtClean="0">
              <a:solidFill>
                <a:srgbClr val="000000"/>
              </a:solidFill>
            </a:endParaRPr>
          </a:p>
          <a:p>
            <a:r>
              <a:rPr lang="tr-TR" b="1" dirty="0" smtClean="0">
                <a:solidFill>
                  <a:srgbClr val="000000"/>
                </a:solidFill>
              </a:rPr>
              <a:t>TİT</a:t>
            </a:r>
          </a:p>
          <a:p>
            <a:endParaRPr lang="tr-TR" b="1" dirty="0" smtClean="0">
              <a:solidFill>
                <a:srgbClr val="000000"/>
              </a:solidFill>
            </a:endParaRPr>
          </a:p>
          <a:p>
            <a:r>
              <a:rPr lang="tr-TR" b="1" dirty="0" err="1" smtClean="0">
                <a:solidFill>
                  <a:srgbClr val="000000"/>
                </a:solidFill>
              </a:rPr>
              <a:t>Üroflow</a:t>
            </a:r>
            <a:endParaRPr lang="tr-TR" b="1" dirty="0" smtClean="0">
              <a:solidFill>
                <a:srgbClr val="000000"/>
              </a:solidFill>
            </a:endParaRPr>
          </a:p>
          <a:p>
            <a:pPr marL="118872" indent="0">
              <a:buNone/>
            </a:pPr>
            <a:endParaRPr lang="tr-TR" b="1" dirty="0" smtClean="0">
              <a:solidFill>
                <a:srgbClr val="000000"/>
              </a:solidFill>
            </a:endParaRPr>
          </a:p>
          <a:p>
            <a:pPr marL="118872" indent="0">
              <a:buNone/>
            </a:pPr>
            <a:endParaRPr lang="tr-TR" b="1" dirty="0">
              <a:solidFill>
                <a:srgbClr val="000000"/>
              </a:solidFill>
            </a:endParaRPr>
          </a:p>
          <a:p>
            <a:r>
              <a:rPr lang="tr-TR" b="1" dirty="0" smtClean="0">
                <a:solidFill>
                  <a:srgbClr val="000000"/>
                </a:solidFill>
              </a:rPr>
              <a:t>PMR</a:t>
            </a:r>
            <a:endParaRPr lang="tr-TR" b="1" dirty="0">
              <a:solidFill>
                <a:srgbClr val="000000"/>
              </a:solidFill>
            </a:endParaRPr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2502496" y="1639341"/>
            <a:ext cx="6291808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b="1" dirty="0" smtClean="0">
                <a:solidFill>
                  <a:srgbClr val="000000"/>
                </a:solidFill>
              </a:rPr>
              <a:t>5/4</a:t>
            </a:r>
          </a:p>
          <a:p>
            <a:pPr marL="0" indent="0">
              <a:buNone/>
            </a:pPr>
            <a:r>
              <a:rPr lang="tr-TR" b="1" dirty="0" smtClean="0">
                <a:solidFill>
                  <a:srgbClr val="000000"/>
                </a:solidFill>
              </a:rPr>
              <a:t>2.0 </a:t>
            </a:r>
          </a:p>
          <a:p>
            <a:pPr marL="0" indent="0">
              <a:buNone/>
            </a:pPr>
            <a:r>
              <a:rPr lang="tr-TR" b="1" dirty="0" smtClean="0">
                <a:solidFill>
                  <a:srgbClr val="000000"/>
                </a:solidFill>
              </a:rPr>
              <a:t>1.1</a:t>
            </a:r>
          </a:p>
          <a:p>
            <a:pPr marL="0" indent="0">
              <a:buNone/>
            </a:pPr>
            <a:r>
              <a:rPr lang="tr-TR" b="1" dirty="0" smtClean="0">
                <a:solidFill>
                  <a:srgbClr val="000000"/>
                </a:solidFill>
              </a:rPr>
              <a:t>1-2 eritrosit, lökosit ve </a:t>
            </a:r>
            <a:r>
              <a:rPr lang="tr-TR" b="1" dirty="0" err="1" smtClean="0">
                <a:solidFill>
                  <a:srgbClr val="000000"/>
                </a:solidFill>
              </a:rPr>
              <a:t>Proteinüri</a:t>
            </a:r>
            <a:r>
              <a:rPr lang="tr-TR" b="1" dirty="0" smtClean="0">
                <a:solidFill>
                  <a:srgbClr val="000000"/>
                </a:solidFill>
              </a:rPr>
              <a:t> yok</a:t>
            </a:r>
          </a:p>
          <a:p>
            <a:pPr marL="0" indent="0">
              <a:buNone/>
            </a:pPr>
            <a:r>
              <a:rPr lang="tr-TR" b="1" dirty="0" err="1" smtClean="0">
                <a:solidFill>
                  <a:srgbClr val="000000"/>
                </a:solidFill>
              </a:rPr>
              <a:t>Qmax</a:t>
            </a:r>
            <a:r>
              <a:rPr lang="tr-TR" b="1" dirty="0" smtClean="0">
                <a:solidFill>
                  <a:srgbClr val="000000"/>
                </a:solidFill>
              </a:rPr>
              <a:t>: 17 ml/</a:t>
            </a:r>
            <a:r>
              <a:rPr lang="tr-TR" b="1" dirty="0" err="1" smtClean="0">
                <a:solidFill>
                  <a:srgbClr val="000000"/>
                </a:solidFill>
              </a:rPr>
              <a:t>sn</a:t>
            </a:r>
            <a:endParaRPr lang="tr-TR" b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tr-TR" b="1" dirty="0" smtClean="0">
                <a:solidFill>
                  <a:srgbClr val="000000"/>
                </a:solidFill>
              </a:rPr>
              <a:t>V: 200 cc</a:t>
            </a:r>
          </a:p>
          <a:p>
            <a:pPr marL="0" indent="0">
              <a:buNone/>
            </a:pPr>
            <a:r>
              <a:rPr lang="tr-TR" b="1" dirty="0" smtClean="0">
                <a:solidFill>
                  <a:srgbClr val="000000"/>
                </a:solidFill>
              </a:rPr>
              <a:t>20 cc</a:t>
            </a:r>
            <a:endParaRPr lang="tr-TR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767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rgbClr val="FFC000"/>
                </a:solidFill>
              </a:rPr>
              <a:t>Sonraki yaklaşımınız ne olur?</a:t>
            </a:r>
            <a:endParaRPr lang="tr-TR" dirty="0">
              <a:solidFill>
                <a:srgbClr val="FFC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b="1" dirty="0" smtClean="0">
                <a:solidFill>
                  <a:srgbClr val="000000"/>
                </a:solidFill>
              </a:rPr>
              <a:t>Alfa </a:t>
            </a:r>
            <a:r>
              <a:rPr lang="tr-TR" b="1" dirty="0" err="1" smtClean="0">
                <a:solidFill>
                  <a:srgbClr val="000000"/>
                </a:solidFill>
              </a:rPr>
              <a:t>bloker</a:t>
            </a:r>
            <a:r>
              <a:rPr lang="tr-TR" b="1" dirty="0" smtClean="0">
                <a:solidFill>
                  <a:srgbClr val="000000"/>
                </a:solidFill>
              </a:rPr>
              <a:t> başlamak</a:t>
            </a:r>
          </a:p>
          <a:p>
            <a:pPr>
              <a:lnSpc>
                <a:spcPct val="150000"/>
              </a:lnSpc>
            </a:pPr>
            <a:r>
              <a:rPr lang="tr-TR" b="1" dirty="0" err="1" smtClean="0">
                <a:solidFill>
                  <a:srgbClr val="000000"/>
                </a:solidFill>
              </a:rPr>
              <a:t>Sistoskopi</a:t>
            </a:r>
            <a:endParaRPr lang="tr-TR" b="1" dirty="0" smtClean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r>
              <a:rPr lang="tr-TR" b="1" dirty="0" smtClean="0">
                <a:solidFill>
                  <a:srgbClr val="000000"/>
                </a:solidFill>
              </a:rPr>
              <a:t>Basınç akım çalışması</a:t>
            </a:r>
          </a:p>
          <a:p>
            <a:pPr>
              <a:lnSpc>
                <a:spcPct val="150000"/>
              </a:lnSpc>
            </a:pPr>
            <a:r>
              <a:rPr lang="tr-TR" b="1" dirty="0" smtClean="0">
                <a:solidFill>
                  <a:srgbClr val="000000"/>
                </a:solidFill>
              </a:rPr>
              <a:t>Sıklık volüm </a:t>
            </a:r>
            <a:r>
              <a:rPr lang="tr-TR" b="1" dirty="0" err="1" smtClean="0">
                <a:solidFill>
                  <a:srgbClr val="000000"/>
                </a:solidFill>
              </a:rPr>
              <a:t>grafisi</a:t>
            </a:r>
            <a:endParaRPr lang="tr-TR" b="1" dirty="0">
              <a:solidFill>
                <a:srgbClr val="000000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755576" y="4221088"/>
            <a:ext cx="3816424" cy="648072"/>
          </a:xfrm>
          <a:prstGeom prst="rect">
            <a:avLst/>
          </a:prstGeom>
          <a:solidFill>
            <a:srgbClr val="FF000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1762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4166</TotalTime>
  <Words>2011</Words>
  <Application>Microsoft Macintosh PowerPoint</Application>
  <PresentationFormat>On-screen Show (4:3)</PresentationFormat>
  <Paragraphs>427</Paragraphs>
  <Slides>62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Module</vt:lpstr>
      <vt:lpstr> Doç. Dr. Abdullah Armağan  Bezmialem Vakıf Üniversitesi Tıp Fakültesi Üroloji Anabilim Dalı </vt:lpstr>
      <vt:lpstr>Olgu- 1</vt:lpstr>
      <vt:lpstr>Olgu- 1</vt:lpstr>
      <vt:lpstr>Olgu- 1</vt:lpstr>
      <vt:lpstr>Olgu- 1</vt:lpstr>
      <vt:lpstr>Akılda tutulması gerekenler</vt:lpstr>
      <vt:lpstr>Olgu- 2</vt:lpstr>
      <vt:lpstr>Olgu- 2</vt:lpstr>
      <vt:lpstr>Sonraki yaklaşımınız ne olur?</vt:lpstr>
      <vt:lpstr>3 günlük sıklık volüm grafisi sonuçları</vt:lpstr>
      <vt:lpstr>Olgu- 2</vt:lpstr>
      <vt:lpstr>Takip şemanız ne olmalı?</vt:lpstr>
      <vt:lpstr>Akılda tutulması gerekenler</vt:lpstr>
      <vt:lpstr>Akılda tutulması gerekenler</vt:lpstr>
      <vt:lpstr>Olgu- 3 </vt:lpstr>
      <vt:lpstr>Olgu- 3 </vt:lpstr>
      <vt:lpstr>Hangi yaklaşımı tercih edersiniz?</vt:lpstr>
      <vt:lpstr>Hastayı ne zaman değerlendirirsiniz?</vt:lpstr>
      <vt:lpstr>Hastayı ne ile değerlendirirsiniz?</vt:lpstr>
      <vt:lpstr>Olgu- 3</vt:lpstr>
      <vt:lpstr>Olgu- 3 </vt:lpstr>
      <vt:lpstr>Akılda tutulması gerekenler</vt:lpstr>
      <vt:lpstr>Akılda tutulması gerekenler</vt:lpstr>
      <vt:lpstr>Akılda tutulması gerekenler</vt:lpstr>
      <vt:lpstr>Olgu- 4</vt:lpstr>
      <vt:lpstr>Olgu- 4</vt:lpstr>
      <vt:lpstr>Hangi tedaviyi önerirsiniz?</vt:lpstr>
      <vt:lpstr>Olgu- 4</vt:lpstr>
      <vt:lpstr>Olgu- 4</vt:lpstr>
      <vt:lpstr>Akılda tutulması gerekenler</vt:lpstr>
      <vt:lpstr>Olgu-5</vt:lpstr>
      <vt:lpstr>Olgu- 5</vt:lpstr>
      <vt:lpstr>Ek tetkik?</vt:lpstr>
      <vt:lpstr>Hangi tedaviyi önerirsiniz?</vt:lpstr>
      <vt:lpstr>Konvensiyonel TURP </vt:lpstr>
      <vt:lpstr>Olgu- 5</vt:lpstr>
      <vt:lpstr>Hastayı ne zaman değerlendirirsiniz?</vt:lpstr>
      <vt:lpstr>Olgu- 5</vt:lpstr>
      <vt:lpstr>Akılda tutulması gerekenler</vt:lpstr>
      <vt:lpstr>Olgu- 6</vt:lpstr>
      <vt:lpstr>Olgu- 6</vt:lpstr>
      <vt:lpstr>Olgu- 6</vt:lpstr>
      <vt:lpstr>Olgu- 6</vt:lpstr>
      <vt:lpstr>Hangi tedavi?</vt:lpstr>
      <vt:lpstr>Akılda tutulması gerekenler</vt:lpstr>
      <vt:lpstr>Olgu- 7</vt:lpstr>
      <vt:lpstr>Olgu- 7</vt:lpstr>
      <vt:lpstr>Bir sonraki adımda hangi tetkikler?</vt:lpstr>
      <vt:lpstr>Hangi tedaviyi önerirsiniz?</vt:lpstr>
      <vt:lpstr>Olgu- 7</vt:lpstr>
      <vt:lpstr>Akılda tutulması gerekenler</vt:lpstr>
      <vt:lpstr>Akılda tutulması gerekenler</vt:lpstr>
      <vt:lpstr>Olgu- 8</vt:lpstr>
      <vt:lpstr>Hangi tetkikler?</vt:lpstr>
      <vt:lpstr>PowerPoint Presentation</vt:lpstr>
      <vt:lpstr>İki tüp testi</vt:lpstr>
      <vt:lpstr>Sonraki yaklaşımınız ne olmalı?</vt:lpstr>
      <vt:lpstr>Hangi tedaviyi önerirsiniz?</vt:lpstr>
      <vt:lpstr>Kr. Prostatitlern değerlendirilmesinde </vt:lpstr>
      <vt:lpstr>Akılda tutulması gerekenler</vt:lpstr>
      <vt:lpstr>Akılda tutulması gerekenler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OP.DR. SENAD KALKAN BEZMİALEM VAKIF ÜNİVERSİTESİ TIP FAKÜLTAESİ ÜROLOJİ ANABİLİM DALI</dc:title>
  <dc:creator>senad kalkan</dc:creator>
  <cp:lastModifiedBy>user</cp:lastModifiedBy>
  <cp:revision>149</cp:revision>
  <dcterms:created xsi:type="dcterms:W3CDTF">2013-07-07T17:23:48Z</dcterms:created>
  <dcterms:modified xsi:type="dcterms:W3CDTF">2014-05-31T20:40:10Z</dcterms:modified>
</cp:coreProperties>
</file>